
<file path=[Content_Types].xml><?xml version="1.0" encoding="utf-8"?>
<Types xmlns="http://schemas.openxmlformats.org/package/2006/content-types">
  <Default Extension="png" ContentType="image/png"/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handoutMasterIdLst>
    <p:handoutMasterId r:id="rId14"/>
  </p:handoutMasterIdLst>
  <p:sldIdLst>
    <p:sldId id="256" r:id="rId2"/>
    <p:sldId id="260" r:id="rId3"/>
    <p:sldId id="257" r:id="rId4"/>
    <p:sldId id="258" r:id="rId5"/>
    <p:sldId id="259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F3F"/>
    <a:srgbClr val="000099"/>
    <a:srgbClr val="DB7D00"/>
    <a:srgbClr val="F9E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166" autoAdjust="0"/>
    <p:restoredTop sz="94673" autoAdjust="0"/>
  </p:normalViewPr>
  <p:slideViewPr>
    <p:cSldViewPr>
      <p:cViewPr>
        <p:scale>
          <a:sx n="75" d="100"/>
          <a:sy n="75" d="100"/>
        </p:scale>
        <p:origin x="2070" y="79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0" d="100"/>
          <a:sy n="100" d="100"/>
        </p:scale>
        <p:origin x="-3600" y="-108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EDA9FB6-D9ED-404E-AFD2-37E0835FC3D6}" type="datetimeFigureOut">
              <a:rPr lang="cs-CZ" smtClean="0"/>
              <a:pPr/>
              <a:t>24.10.2016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4BA257B-425A-4350-8792-7C494188941C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8208066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7B48070-1754-4046-9E38-6F5D9D5E9BB1}" type="datetimeFigureOut">
              <a:rPr lang="cs-CZ" smtClean="0"/>
              <a:pPr/>
              <a:t>24.10.2016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477F0F-9C0A-45F8-A7AE-EABCF9118898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214698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Úvodní 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Obrázek 7" descr="mmr_c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323528" y="692696"/>
            <a:ext cx="2565000" cy="562500"/>
          </a:xfrm>
          <a:prstGeom prst="rect">
            <a:avLst/>
          </a:prstGeom>
        </p:spPr>
      </p:pic>
      <p:sp>
        <p:nvSpPr>
          <p:cNvPr id="9" name="Podnadpis 2"/>
          <p:cNvSpPr>
            <a:spLocks noGrp="1"/>
          </p:cNvSpPr>
          <p:nvPr>
            <p:ph type="subTitle" idx="1" hasCustomPrompt="1"/>
          </p:nvPr>
        </p:nvSpPr>
        <p:spPr>
          <a:xfrm>
            <a:off x="1403648" y="4869160"/>
            <a:ext cx="7272808" cy="864096"/>
          </a:xfrm>
          <a:prstGeom prst="rect">
            <a:avLst/>
          </a:prstGeom>
        </p:spPr>
        <p:txBody>
          <a:bodyPr anchor="b">
            <a:noAutofit/>
          </a:bodyPr>
          <a:lstStyle>
            <a:lvl1pPr marL="0" indent="0" algn="l">
              <a:buNone/>
              <a:defRPr sz="2000" baseline="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dirty="0" smtClean="0"/>
              <a:t>autoři projektu</a:t>
            </a:r>
            <a:endParaRPr lang="cs-CZ" dirty="0"/>
          </a:p>
        </p:txBody>
      </p:sp>
      <p:sp>
        <p:nvSpPr>
          <p:cNvPr id="6" name="Nadpis 13"/>
          <p:cNvSpPr>
            <a:spLocks noGrp="1" noChangeAspect="1"/>
          </p:cNvSpPr>
          <p:nvPr>
            <p:ph type="title" hasCustomPrompt="1"/>
          </p:nvPr>
        </p:nvSpPr>
        <p:spPr>
          <a:xfrm>
            <a:off x="1403648" y="1988840"/>
            <a:ext cx="7283152" cy="1080120"/>
          </a:xfrm>
          <a:prstGeom prst="rect">
            <a:avLst/>
          </a:prstGeom>
        </p:spPr>
        <p:txBody>
          <a:bodyPr anchor="b"/>
          <a:lstStyle>
            <a:lvl1pPr algn="l">
              <a:defRPr b="1" baseline="0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NÁZEV PREZENTACE</a:t>
            </a:r>
            <a:endParaRPr lang="cs-CZ" dirty="0"/>
          </a:p>
        </p:txBody>
      </p:sp>
      <p:sp>
        <p:nvSpPr>
          <p:cNvPr id="10" name="Podnadpis 2"/>
          <p:cNvSpPr txBox="1">
            <a:spLocks/>
          </p:cNvSpPr>
          <p:nvPr userDrawn="1"/>
        </p:nvSpPr>
        <p:spPr>
          <a:xfrm>
            <a:off x="1403648" y="3140968"/>
            <a:ext cx="7209184" cy="1152128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>
              <a:buNone/>
              <a:defRPr sz="2600" baseline="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cs-CZ" sz="2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MINISTERSTVO PRO MÍSTNÍ ROZVOJ ČR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cs-CZ" sz="2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NÁRODNÍ ORGÁN PRO KOORDINACI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s na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 hasCustomPrompt="1"/>
          </p:nvPr>
        </p:nvSpPr>
        <p:spPr>
          <a:xfrm>
            <a:off x="395536" y="2060848"/>
            <a:ext cx="8291264" cy="388843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spcBef>
                <a:spcPts val="1000"/>
              </a:spcBef>
              <a:spcAft>
                <a:spcPts val="1000"/>
              </a:spcAft>
              <a:buFontTx/>
              <a:buNone/>
              <a:defRPr sz="2800">
                <a:latin typeface="Arial" pitchFamily="34" charset="0"/>
                <a:cs typeface="Arial" pitchFamily="34" charset="0"/>
              </a:defRPr>
            </a:lvl1pPr>
            <a:lvl2pPr algn="l">
              <a:buFontTx/>
              <a:buNone/>
              <a:defRPr sz="2400">
                <a:latin typeface="Arial" pitchFamily="34" charset="0"/>
                <a:cs typeface="Arial" pitchFamily="34" charset="0"/>
              </a:defRPr>
            </a:lvl2pPr>
            <a:lvl3pPr algn="l">
              <a:buFontTx/>
              <a:buNone/>
              <a:defRPr sz="2000">
                <a:latin typeface="Arial" pitchFamily="34" charset="0"/>
                <a:cs typeface="Arial" pitchFamily="34" charset="0"/>
              </a:defRPr>
            </a:lvl3pPr>
            <a:lvl4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4pPr>
            <a:lvl5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5pPr>
            <a:lvl6pPr>
              <a:buNone/>
              <a:defRPr/>
            </a:lvl6pPr>
          </a:lstStyle>
          <a:p>
            <a:pPr lvl="0"/>
            <a:r>
              <a:rPr lang="cs-CZ" dirty="0" smtClean="0"/>
              <a:t>Klepnutím vložíte text</a:t>
            </a:r>
          </a:p>
        </p:txBody>
      </p:sp>
      <p:sp>
        <p:nvSpPr>
          <p:cNvPr id="10" name="Nadpis 9"/>
          <p:cNvSpPr>
            <a:spLocks noGrp="1"/>
          </p:cNvSpPr>
          <p:nvPr>
            <p:ph type="title" hasCustomPrompt="1"/>
          </p:nvPr>
        </p:nvSpPr>
        <p:spPr>
          <a:xfrm>
            <a:off x="395536" y="1412776"/>
            <a:ext cx="8291264" cy="504056"/>
          </a:xfrm>
          <a:prstGeom prst="rect">
            <a:avLst/>
          </a:prstGeom>
        </p:spPr>
        <p:txBody>
          <a:bodyPr anchor="t">
            <a:noAutofit/>
          </a:bodyPr>
          <a:lstStyle>
            <a:lvl1pPr algn="l">
              <a:defRPr sz="3200" b="1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NADPIS</a:t>
            </a:r>
            <a:endParaRPr lang="cs-CZ" dirty="0"/>
          </a:p>
        </p:txBody>
      </p:sp>
      <p:pic>
        <p:nvPicPr>
          <p:cNvPr id="4" name="Obrázek 3" descr="mmr_c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67544" y="620688"/>
            <a:ext cx="2016224" cy="442154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bez nadp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Zástupný symbol pro obsah 2"/>
          <p:cNvSpPr>
            <a:spLocks noGrp="1"/>
          </p:cNvSpPr>
          <p:nvPr>
            <p:ph idx="1" hasCustomPrompt="1"/>
          </p:nvPr>
        </p:nvSpPr>
        <p:spPr>
          <a:xfrm>
            <a:off x="395536" y="1484784"/>
            <a:ext cx="8291264" cy="4464496"/>
          </a:xfrm>
          <a:prstGeom prst="rect">
            <a:avLst/>
          </a:prstGeom>
        </p:spPr>
        <p:txBody>
          <a:bodyPr>
            <a:normAutofit/>
          </a:bodyPr>
          <a:lstStyle>
            <a:lvl1pPr algn="l">
              <a:spcBef>
                <a:spcPts val="1000"/>
              </a:spcBef>
              <a:spcAft>
                <a:spcPts val="1000"/>
              </a:spcAft>
              <a:buFontTx/>
              <a:buNone/>
              <a:defRPr sz="2800">
                <a:latin typeface="Arial" pitchFamily="34" charset="0"/>
                <a:cs typeface="Arial" pitchFamily="34" charset="0"/>
              </a:defRPr>
            </a:lvl1pPr>
            <a:lvl2pPr algn="l">
              <a:buFontTx/>
              <a:buNone/>
              <a:defRPr sz="2400">
                <a:latin typeface="Arial" pitchFamily="34" charset="0"/>
                <a:cs typeface="Arial" pitchFamily="34" charset="0"/>
              </a:defRPr>
            </a:lvl2pPr>
            <a:lvl3pPr algn="l">
              <a:buFontTx/>
              <a:buNone/>
              <a:defRPr sz="2000">
                <a:latin typeface="Arial" pitchFamily="34" charset="0"/>
                <a:cs typeface="Arial" pitchFamily="34" charset="0"/>
              </a:defRPr>
            </a:lvl3pPr>
            <a:lvl4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4pPr>
            <a:lvl5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5pPr>
            <a:lvl6pPr>
              <a:buNone/>
              <a:defRPr/>
            </a:lvl6pPr>
          </a:lstStyle>
          <a:p>
            <a:pPr lvl="0"/>
            <a:r>
              <a:rPr lang="cs-CZ" dirty="0" smtClean="0"/>
              <a:t>Klepnutím vložíte text</a:t>
            </a:r>
          </a:p>
        </p:txBody>
      </p:sp>
      <p:pic>
        <p:nvPicPr>
          <p:cNvPr id="3" name="Obrázek 2" descr="mmr_c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67544" y="620688"/>
            <a:ext cx="2016224" cy="442154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s odrážkam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Nadpis 9"/>
          <p:cNvSpPr>
            <a:spLocks noGrp="1"/>
          </p:cNvSpPr>
          <p:nvPr>
            <p:ph type="title" hasCustomPrompt="1"/>
          </p:nvPr>
        </p:nvSpPr>
        <p:spPr>
          <a:xfrm>
            <a:off x="395536" y="1412776"/>
            <a:ext cx="8291264" cy="504056"/>
          </a:xfrm>
          <a:prstGeom prst="rect">
            <a:avLst/>
          </a:prstGeom>
        </p:spPr>
        <p:txBody>
          <a:bodyPr anchor="t">
            <a:noAutofit/>
          </a:bodyPr>
          <a:lstStyle>
            <a:lvl1pPr algn="l">
              <a:defRPr sz="3200" b="1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NADPIS</a:t>
            </a:r>
            <a:endParaRPr lang="cs-CZ" dirty="0"/>
          </a:p>
        </p:txBody>
      </p:sp>
      <p:sp>
        <p:nvSpPr>
          <p:cNvPr id="4" name="Zástupný symbol pro obsah 2"/>
          <p:cNvSpPr>
            <a:spLocks noGrp="1"/>
          </p:cNvSpPr>
          <p:nvPr>
            <p:ph idx="10"/>
          </p:nvPr>
        </p:nvSpPr>
        <p:spPr>
          <a:xfrm>
            <a:off x="467544" y="2060849"/>
            <a:ext cx="8229600" cy="3888431"/>
          </a:xfrm>
          <a:prstGeom prst="rect">
            <a:avLst/>
          </a:prstGeom>
        </p:spPr>
        <p:txBody>
          <a:bodyPr/>
          <a:lstStyle>
            <a:lvl1pPr marL="342900" indent="-342900">
              <a:buClr>
                <a:schemeClr val="accent1"/>
              </a:buClr>
              <a:buFont typeface="Wingdings" pitchFamily="2" charset="2"/>
              <a:buChar char="§"/>
              <a:defRPr/>
            </a:lvl1pPr>
            <a:lvl2pPr marL="742950" indent="-285750">
              <a:buClr>
                <a:schemeClr val="accent1"/>
              </a:buClr>
              <a:buFont typeface="Wingdings" pitchFamily="2" charset="2"/>
              <a:buChar char="§"/>
              <a:defRPr/>
            </a:lvl2pPr>
            <a:lvl3pPr marL="1143000" indent="-228600">
              <a:buClr>
                <a:schemeClr val="accent1"/>
              </a:buClr>
              <a:buFont typeface="Wingdings" pitchFamily="2" charset="2"/>
              <a:buChar char="§"/>
              <a:defRPr/>
            </a:lvl3pPr>
            <a:lvl4pPr marL="1600200" indent="-228600">
              <a:buClr>
                <a:schemeClr val="accent1"/>
              </a:buClr>
              <a:buFont typeface="Wingdings" pitchFamily="2" charset="2"/>
              <a:buChar char="§"/>
              <a:defRPr/>
            </a:lvl4pPr>
            <a:lvl5pPr marL="2057400" indent="-228600">
              <a:buClr>
                <a:schemeClr val="accent1"/>
              </a:buClr>
              <a:buFont typeface="Wingdings" pitchFamily="2" charset="2"/>
              <a:buChar char="§"/>
              <a:defRPr/>
            </a:lvl5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pic>
        <p:nvPicPr>
          <p:cNvPr id="5" name="Obrázek 4" descr="mmr_c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67544" y="620688"/>
            <a:ext cx="2016224" cy="44215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109423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2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jpe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Obrázek 6" descr="nok bubliny.jpg"/>
          <p:cNvPicPr>
            <a:picLocks noChangeAspect="1"/>
          </p:cNvPicPr>
          <p:nvPr/>
        </p:nvPicPr>
        <p:blipFill>
          <a:blip r:embed="rId6" cstate="print"/>
          <a:srcRect l="14905"/>
          <a:stretch>
            <a:fillRect/>
          </a:stretch>
        </p:blipFill>
        <p:spPr>
          <a:xfrm>
            <a:off x="-1" y="1628800"/>
            <a:ext cx="7056301" cy="4608512"/>
          </a:xfrm>
          <a:prstGeom prst="rect">
            <a:avLst/>
          </a:prstGeom>
        </p:spPr>
      </p:pic>
      <p:sp>
        <p:nvSpPr>
          <p:cNvPr id="12" name="Obdélník 11"/>
          <p:cNvSpPr>
            <a:spLocks noChangeAspect="1"/>
          </p:cNvSpPr>
          <p:nvPr/>
        </p:nvSpPr>
        <p:spPr>
          <a:xfrm>
            <a:off x="0" y="1"/>
            <a:ext cx="9144000" cy="260648"/>
          </a:xfrm>
          <a:prstGeom prst="rect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noFill/>
            </a:endParaRPr>
          </a:p>
        </p:txBody>
      </p:sp>
      <p:sp>
        <p:nvSpPr>
          <p:cNvPr id="14" name="Obdélník 13"/>
          <p:cNvSpPr/>
          <p:nvPr/>
        </p:nvSpPr>
        <p:spPr>
          <a:xfrm>
            <a:off x="0" y="260649"/>
            <a:ext cx="9144000" cy="144016"/>
          </a:xfrm>
          <a:prstGeom prst="rect">
            <a:avLst/>
          </a:prstGeom>
          <a:gradFill>
            <a:gsLst>
              <a:gs pos="0">
                <a:srgbClr val="000099"/>
              </a:gs>
              <a:gs pos="100000">
                <a:schemeClr val="bg1">
                  <a:alpha val="0"/>
                </a:schemeClr>
              </a:gs>
            </a:gsLst>
            <a:lin ang="0" scaled="1"/>
          </a:gradFill>
          <a:ln>
            <a:noFill/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noFill/>
            </a:endParaRPr>
          </a:p>
        </p:txBody>
      </p:sp>
      <p:pic>
        <p:nvPicPr>
          <p:cNvPr id="2" name="Obrázek 1"/>
          <p:cNvPicPr>
            <a:picLocks noChangeAspect="1"/>
          </p:cNvPicPr>
          <p:nvPr userDrawn="1"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580112" y="5934504"/>
            <a:ext cx="3266223" cy="1021099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odnadpis 8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Petr Krucký, Dominik Herman</a:t>
            </a:r>
            <a:endParaRPr lang="en-US" dirty="0"/>
          </a:p>
        </p:txBody>
      </p:sp>
      <p:sp>
        <p:nvSpPr>
          <p:cNvPr id="8" name="Nadpis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3200" dirty="0" smtClean="0"/>
              <a:t>Využití monitorovacích databází pro kvantitativní hodnocení programů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606090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35896" y="749265"/>
            <a:ext cx="4692280" cy="504056"/>
          </a:xfrm>
        </p:spPr>
        <p:txBody>
          <a:bodyPr/>
          <a:lstStyle/>
          <a:p>
            <a:r>
              <a:rPr lang="cs-CZ" dirty="0" smtClean="0"/>
              <a:t>Co bychom si přáli?</a:t>
            </a:r>
            <a:endParaRPr lang="cs-CZ" dirty="0"/>
          </a:p>
        </p:txBody>
      </p:sp>
      <p:sp>
        <p:nvSpPr>
          <p:cNvPr id="4" name="Content Placeholder 6"/>
          <p:cNvSpPr txBox="1">
            <a:spLocks/>
          </p:cNvSpPr>
          <p:nvPr/>
        </p:nvSpPr>
        <p:spPr>
          <a:xfrm>
            <a:off x="5087816" y="1599918"/>
            <a:ext cx="3598984" cy="4349362"/>
          </a:xfrm>
          <a:prstGeom prst="rect">
            <a:avLst/>
          </a:prstGeom>
          <a:solidFill>
            <a:srgbClr val="F0F0F0"/>
          </a:solidFill>
        </p:spPr>
        <p:txBody>
          <a:bodyPr vert="horz" wrap="square" lIns="72000" tIns="72000" rIns="72000" bIns="72000" anchor="ctr" anchorCtr="0"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spcBef>
                <a:spcPts val="600"/>
              </a:spcBef>
              <a:spcAft>
                <a:spcPct val="0"/>
              </a:spcAft>
              <a:buClr>
                <a:srgbClr val="FFE600"/>
              </a:buClr>
              <a:buSzPct val="75000"/>
              <a:buFont typeface="Arial" pitchFamily="34" charset="0"/>
              <a:buChar char="►"/>
            </a:pPr>
            <a:r>
              <a:rPr lang="cs-CZ" sz="1800" dirty="0" smtClean="0">
                <a:solidFill>
                  <a:srgbClr val="646464"/>
                </a:solidFill>
                <a:latin typeface="Arial" panose="020B0604020202020204" pitchFamily="34" charset="0"/>
              </a:rPr>
              <a:t>Strukturovaná data</a:t>
            </a:r>
            <a:r>
              <a:rPr lang="en-IN" sz="1800" dirty="0" smtClean="0">
                <a:solidFill>
                  <a:srgbClr val="646464"/>
                </a:solidFill>
                <a:latin typeface="Arial" panose="020B0604020202020204" pitchFamily="34" charset="0"/>
              </a:rPr>
              <a:t>.</a:t>
            </a:r>
          </a:p>
          <a:p>
            <a:pPr>
              <a:spcBef>
                <a:spcPts val="600"/>
              </a:spcBef>
              <a:spcAft>
                <a:spcPct val="0"/>
              </a:spcAft>
              <a:buClr>
                <a:srgbClr val="FFE600"/>
              </a:buClr>
              <a:buSzPct val="75000"/>
              <a:buFont typeface="Arial" pitchFamily="34" charset="0"/>
              <a:buChar char="►"/>
            </a:pPr>
            <a:r>
              <a:rPr lang="cs-CZ" sz="1800" dirty="0" smtClean="0">
                <a:solidFill>
                  <a:srgbClr val="646464"/>
                </a:solidFill>
                <a:latin typeface="Arial" panose="020B0604020202020204" pitchFamily="34" charset="0"/>
              </a:rPr>
              <a:t>Stejný rozsah pro všechny projekty</a:t>
            </a:r>
            <a:r>
              <a:rPr lang="en-IN" sz="1800" dirty="0" smtClean="0">
                <a:solidFill>
                  <a:srgbClr val="646464"/>
                </a:solidFill>
                <a:latin typeface="Arial" panose="020B0604020202020204" pitchFamily="34" charset="0"/>
              </a:rPr>
              <a:t>.</a:t>
            </a:r>
          </a:p>
          <a:p>
            <a:pPr>
              <a:spcBef>
                <a:spcPts val="600"/>
              </a:spcBef>
              <a:spcAft>
                <a:spcPct val="0"/>
              </a:spcAft>
              <a:buClr>
                <a:srgbClr val="FFE600"/>
              </a:buClr>
              <a:buSzPct val="75000"/>
              <a:buFont typeface="Arial" pitchFamily="34" charset="0"/>
              <a:buChar char="►"/>
            </a:pPr>
            <a:r>
              <a:rPr lang="cs-CZ" sz="1800" dirty="0" smtClean="0">
                <a:solidFill>
                  <a:srgbClr val="646464"/>
                </a:solidFill>
                <a:latin typeface="Arial" panose="020B0604020202020204" pitchFamily="34" charset="0"/>
              </a:rPr>
              <a:t>Spolehlivost dat.</a:t>
            </a:r>
          </a:p>
          <a:p>
            <a:pPr>
              <a:spcBef>
                <a:spcPts val="600"/>
              </a:spcBef>
              <a:spcAft>
                <a:spcPct val="0"/>
              </a:spcAft>
              <a:buClr>
                <a:srgbClr val="FFE600"/>
              </a:buClr>
              <a:buSzPct val="75000"/>
              <a:buFont typeface="Arial" pitchFamily="34" charset="0"/>
              <a:buChar char="►"/>
            </a:pPr>
            <a:r>
              <a:rPr lang="cs-CZ" sz="1800" dirty="0" smtClean="0">
                <a:solidFill>
                  <a:srgbClr val="646464"/>
                </a:solidFill>
                <a:latin typeface="Arial" panose="020B0604020202020204" pitchFamily="34" charset="0"/>
              </a:rPr>
              <a:t>Jedna databáze se všemi informacemi.</a:t>
            </a:r>
          </a:p>
          <a:p>
            <a:pPr>
              <a:spcBef>
                <a:spcPts val="600"/>
              </a:spcBef>
              <a:spcAft>
                <a:spcPct val="0"/>
              </a:spcAft>
              <a:buClr>
                <a:srgbClr val="FFE600"/>
              </a:buClr>
              <a:buSzPct val="75000"/>
              <a:buFont typeface="Arial" pitchFamily="34" charset="0"/>
              <a:buChar char="►"/>
            </a:pPr>
            <a:r>
              <a:rPr lang="cs-CZ" sz="1800" dirty="0" smtClean="0">
                <a:solidFill>
                  <a:srgbClr val="646464"/>
                </a:solidFill>
                <a:latin typeface="Arial" panose="020B0604020202020204" pitchFamily="34" charset="0"/>
              </a:rPr>
              <a:t>Možnost automatických exportů požadovaných dat</a:t>
            </a:r>
            <a:r>
              <a:rPr lang="en-IN" sz="1800" dirty="0" smtClean="0">
                <a:solidFill>
                  <a:srgbClr val="646464"/>
                </a:solidFill>
                <a:latin typeface="Arial" panose="020B0604020202020204" pitchFamily="34" charset="0"/>
              </a:rPr>
              <a:t>.</a:t>
            </a:r>
            <a:endParaRPr lang="cs-CZ" sz="1800" dirty="0" smtClean="0">
              <a:solidFill>
                <a:srgbClr val="646464"/>
              </a:solidFill>
              <a:latin typeface="Arial" panose="020B0604020202020204" pitchFamily="34" charset="0"/>
            </a:endParaRPr>
          </a:p>
          <a:p>
            <a:pPr>
              <a:spcBef>
                <a:spcPts val="600"/>
              </a:spcBef>
              <a:spcAft>
                <a:spcPct val="0"/>
              </a:spcAft>
              <a:buClr>
                <a:srgbClr val="FFE600"/>
              </a:buClr>
              <a:buSzPct val="75000"/>
              <a:buFont typeface="Arial" pitchFamily="34" charset="0"/>
              <a:buChar char="►"/>
            </a:pPr>
            <a:r>
              <a:rPr lang="cs-CZ" sz="1800" dirty="0" smtClean="0">
                <a:solidFill>
                  <a:srgbClr val="646464"/>
                </a:solidFill>
                <a:latin typeface="Arial" panose="020B0604020202020204" pitchFamily="34" charset="0"/>
              </a:rPr>
              <a:t>Jasné vymezení, jak je které pole vyplňováno</a:t>
            </a:r>
          </a:p>
          <a:p>
            <a:pPr>
              <a:spcBef>
                <a:spcPts val="600"/>
              </a:spcBef>
              <a:spcAft>
                <a:spcPct val="0"/>
              </a:spcAft>
              <a:buClr>
                <a:srgbClr val="FFE600"/>
              </a:buClr>
              <a:buSzPct val="75000"/>
              <a:buFont typeface="Arial" pitchFamily="34" charset="0"/>
              <a:buChar char="►"/>
            </a:pPr>
            <a:r>
              <a:rPr lang="cs-CZ" sz="1800" dirty="0" smtClean="0">
                <a:solidFill>
                  <a:srgbClr val="646464"/>
                </a:solidFill>
                <a:latin typeface="Arial" panose="020B0604020202020204" pitchFamily="34" charset="0"/>
              </a:rPr>
              <a:t>Další…</a:t>
            </a:r>
            <a:endParaRPr lang="en-IN" sz="1800" dirty="0">
              <a:solidFill>
                <a:srgbClr val="646464"/>
              </a:solidFill>
              <a:latin typeface="Arial" panose="020B0604020202020204" pitchFamily="34" charset="0"/>
            </a:endParaRPr>
          </a:p>
        </p:txBody>
      </p:sp>
      <p:sp>
        <p:nvSpPr>
          <p:cNvPr id="5" name="Freeform 10" descr="© INSCALE GmbH, 26.05.2010&#10;http://www.presentationload.com/"/>
          <p:cNvSpPr>
            <a:spLocks/>
          </p:cNvSpPr>
          <p:nvPr/>
        </p:nvSpPr>
        <p:spPr bwMode="auto">
          <a:xfrm rot="5400000">
            <a:off x="1421725" y="2309698"/>
            <a:ext cx="2189791" cy="4118840"/>
          </a:xfrm>
          <a:custGeom>
            <a:avLst/>
            <a:gdLst/>
            <a:ahLst/>
            <a:cxnLst>
              <a:cxn ang="0">
                <a:pos x="295" y="136"/>
              </a:cxn>
              <a:cxn ang="0">
                <a:pos x="445" y="257"/>
              </a:cxn>
              <a:cxn ang="0">
                <a:pos x="0" y="1377"/>
              </a:cxn>
              <a:cxn ang="0">
                <a:pos x="316" y="1377"/>
              </a:cxn>
              <a:cxn ang="0">
                <a:pos x="626" y="403"/>
              </a:cxn>
              <a:cxn ang="0">
                <a:pos x="759" y="510"/>
              </a:cxn>
              <a:cxn ang="0">
                <a:pos x="788" y="0"/>
              </a:cxn>
              <a:cxn ang="0">
                <a:pos x="295" y="136"/>
              </a:cxn>
            </a:cxnLst>
            <a:rect l="0" t="0" r="r" b="b"/>
            <a:pathLst>
              <a:path w="788" h="1377">
                <a:moveTo>
                  <a:pt x="295" y="136"/>
                </a:moveTo>
                <a:cubicBezTo>
                  <a:pt x="445" y="257"/>
                  <a:pt x="445" y="257"/>
                  <a:pt x="445" y="257"/>
                </a:cubicBezTo>
                <a:cubicBezTo>
                  <a:pt x="72" y="638"/>
                  <a:pt x="0" y="1377"/>
                  <a:pt x="0" y="1377"/>
                </a:cubicBezTo>
                <a:cubicBezTo>
                  <a:pt x="316" y="1377"/>
                  <a:pt x="316" y="1377"/>
                  <a:pt x="316" y="1377"/>
                </a:cubicBezTo>
                <a:cubicBezTo>
                  <a:pt x="316" y="1377"/>
                  <a:pt x="328" y="805"/>
                  <a:pt x="626" y="403"/>
                </a:cubicBezTo>
                <a:cubicBezTo>
                  <a:pt x="759" y="510"/>
                  <a:pt x="759" y="510"/>
                  <a:pt x="759" y="510"/>
                </a:cubicBezTo>
                <a:cubicBezTo>
                  <a:pt x="788" y="0"/>
                  <a:pt x="788" y="0"/>
                  <a:pt x="788" y="0"/>
                </a:cubicBezTo>
                <a:lnTo>
                  <a:pt x="295" y="136"/>
                </a:lnTo>
                <a:close/>
              </a:path>
            </a:pathLst>
          </a:custGeom>
          <a:solidFill>
            <a:srgbClr val="C0C0C0"/>
          </a:solidFill>
          <a:ln w="12700" algn="ctr">
            <a:noFill/>
            <a:miter lim="800000"/>
            <a:headEnd/>
            <a:tailEnd/>
          </a:ln>
          <a:effectLst/>
        </p:spPr>
        <p:txBody>
          <a:bodyPr vert="horz" wrap="square" lIns="216000" tIns="72000" rIns="0" bIns="72000" anchor="ctr"/>
          <a:lstStyle/>
          <a:p>
            <a:pPr algn="ctr" defTabSz="801688" eaLnBrk="0" fontAlgn="base" hangingPunct="0">
              <a:lnSpc>
                <a:spcPct val="95000"/>
              </a:lnSpc>
              <a:spcBef>
                <a:spcPct val="0"/>
              </a:spcBef>
              <a:spcAft>
                <a:spcPts val="800"/>
              </a:spcAft>
            </a:pPr>
            <a:endParaRPr lang="en-US" sz="1600" b="1">
              <a:solidFill>
                <a:srgbClr val="000000"/>
              </a:solidFill>
              <a:cs typeface="Arial" charset="0"/>
            </a:endParaRPr>
          </a:p>
        </p:txBody>
      </p:sp>
      <p:sp>
        <p:nvSpPr>
          <p:cNvPr id="6" name="Freeform 11" descr="© INSCALE GmbH, 26.05.2010&#10;http://www.presentationload.com/"/>
          <p:cNvSpPr>
            <a:spLocks/>
          </p:cNvSpPr>
          <p:nvPr/>
        </p:nvSpPr>
        <p:spPr bwMode="auto">
          <a:xfrm rot="5400000" flipH="1">
            <a:off x="1421725" y="926434"/>
            <a:ext cx="2189791" cy="4118840"/>
          </a:xfrm>
          <a:custGeom>
            <a:avLst/>
            <a:gdLst/>
            <a:ahLst/>
            <a:cxnLst>
              <a:cxn ang="0">
                <a:pos x="295" y="136"/>
              </a:cxn>
              <a:cxn ang="0">
                <a:pos x="445" y="257"/>
              </a:cxn>
              <a:cxn ang="0">
                <a:pos x="0" y="1377"/>
              </a:cxn>
              <a:cxn ang="0">
                <a:pos x="316" y="1377"/>
              </a:cxn>
              <a:cxn ang="0">
                <a:pos x="626" y="403"/>
              </a:cxn>
              <a:cxn ang="0">
                <a:pos x="759" y="510"/>
              </a:cxn>
              <a:cxn ang="0">
                <a:pos x="788" y="0"/>
              </a:cxn>
              <a:cxn ang="0">
                <a:pos x="295" y="136"/>
              </a:cxn>
            </a:cxnLst>
            <a:rect l="0" t="0" r="r" b="b"/>
            <a:pathLst>
              <a:path w="788" h="1377">
                <a:moveTo>
                  <a:pt x="295" y="136"/>
                </a:moveTo>
                <a:cubicBezTo>
                  <a:pt x="445" y="257"/>
                  <a:pt x="445" y="257"/>
                  <a:pt x="445" y="257"/>
                </a:cubicBezTo>
                <a:cubicBezTo>
                  <a:pt x="72" y="638"/>
                  <a:pt x="0" y="1377"/>
                  <a:pt x="0" y="1377"/>
                </a:cubicBezTo>
                <a:cubicBezTo>
                  <a:pt x="316" y="1377"/>
                  <a:pt x="316" y="1377"/>
                  <a:pt x="316" y="1377"/>
                </a:cubicBezTo>
                <a:cubicBezTo>
                  <a:pt x="316" y="1377"/>
                  <a:pt x="328" y="805"/>
                  <a:pt x="626" y="403"/>
                </a:cubicBezTo>
                <a:cubicBezTo>
                  <a:pt x="759" y="510"/>
                  <a:pt x="759" y="510"/>
                  <a:pt x="759" y="510"/>
                </a:cubicBezTo>
                <a:cubicBezTo>
                  <a:pt x="788" y="0"/>
                  <a:pt x="788" y="0"/>
                  <a:pt x="788" y="0"/>
                </a:cubicBezTo>
                <a:lnTo>
                  <a:pt x="295" y="136"/>
                </a:lnTo>
                <a:close/>
              </a:path>
            </a:pathLst>
          </a:custGeom>
          <a:solidFill>
            <a:srgbClr val="FFE600"/>
          </a:solidFill>
          <a:ln w="12700">
            <a:noFill/>
            <a:miter lim="800000"/>
            <a:headEnd/>
            <a:tailEnd/>
          </a:ln>
          <a:effectLst/>
        </p:spPr>
        <p:txBody>
          <a:bodyPr vert="horz" wrap="square" lIns="216000" tIns="72000" rIns="0" bIns="72000" anchor="ctr"/>
          <a:lstStyle/>
          <a:p>
            <a:pPr algn="ctr" defTabSz="801688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sz="1600" b="1">
              <a:solidFill>
                <a:srgbClr val="FFFFFF"/>
              </a:solidFill>
              <a:effectLst>
                <a:outerShdw blurRad="190500" algn="ctr" rotWithShape="0">
                  <a:prstClr val="black">
                    <a:alpha val="50000"/>
                  </a:prstClr>
                </a:outerShdw>
              </a:effectLst>
              <a:cs typeface="Arial" charset="0"/>
            </a:endParaRPr>
          </a:p>
        </p:txBody>
      </p:sp>
      <p:sp>
        <p:nvSpPr>
          <p:cNvPr id="7" name="Rectangle 6"/>
          <p:cNvSpPr/>
          <p:nvPr/>
        </p:nvSpPr>
        <p:spPr>
          <a:xfrm rot="20752138">
            <a:off x="899592" y="2986190"/>
            <a:ext cx="2088232" cy="576064"/>
          </a:xfrm>
          <a:prstGeom prst="rect">
            <a:avLst/>
          </a:prstGeom>
          <a:noFill/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</a:rPr>
              <a:t>Využitelnost dat</a:t>
            </a:r>
            <a:endParaRPr lang="cs-CZ" dirty="0">
              <a:ln>
                <a:solidFill>
                  <a:schemeClr val="tx1"/>
                </a:solidFill>
              </a:ln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 rot="1170808">
            <a:off x="1513291" y="3918011"/>
            <a:ext cx="1724458" cy="524691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dirty="0" smtClean="0">
                <a:ln>
                  <a:solidFill>
                    <a:schemeClr val="tx1"/>
                  </a:solidFill>
                </a:ln>
                <a:solidFill>
                  <a:schemeClr val="tx1"/>
                </a:solidFill>
              </a:rPr>
              <a:t>Cena</a:t>
            </a:r>
            <a:endParaRPr lang="cs-CZ" dirty="0">
              <a:ln>
                <a:solidFill>
                  <a:schemeClr val="tx1"/>
                </a:solidFill>
              </a:ln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79665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Diskuze</a:t>
            </a:r>
            <a:endParaRPr lang="cs-CZ" dirty="0"/>
          </a:p>
        </p:txBody>
      </p:sp>
      <p:grpSp>
        <p:nvGrpSpPr>
          <p:cNvPr id="198" name="Group 197"/>
          <p:cNvGrpSpPr/>
          <p:nvPr/>
        </p:nvGrpSpPr>
        <p:grpSpPr>
          <a:xfrm>
            <a:off x="2113614" y="4150709"/>
            <a:ext cx="3525437" cy="2055279"/>
            <a:chOff x="928688" y="3867151"/>
            <a:chExt cx="1252538" cy="1319212"/>
          </a:xfrm>
        </p:grpSpPr>
        <p:sp>
          <p:nvSpPr>
            <p:cNvPr id="199" name="Freeform 25"/>
            <p:cNvSpPr>
              <a:spLocks/>
            </p:cNvSpPr>
            <p:nvPr/>
          </p:nvSpPr>
          <p:spPr bwMode="auto">
            <a:xfrm>
              <a:off x="928688" y="4732338"/>
              <a:ext cx="438150" cy="206375"/>
            </a:xfrm>
            <a:custGeom>
              <a:avLst/>
              <a:gdLst>
                <a:gd name="T0" fmla="*/ 0 w 551"/>
                <a:gd name="T1" fmla="*/ 11 h 260"/>
                <a:gd name="T2" fmla="*/ 0 w 551"/>
                <a:gd name="T3" fmla="*/ 154 h 260"/>
                <a:gd name="T4" fmla="*/ 15 w 551"/>
                <a:gd name="T5" fmla="*/ 179 h 260"/>
                <a:gd name="T6" fmla="*/ 38 w 551"/>
                <a:gd name="T7" fmla="*/ 201 h 260"/>
                <a:gd name="T8" fmla="*/ 69 w 551"/>
                <a:gd name="T9" fmla="*/ 220 h 260"/>
                <a:gd name="T10" fmla="*/ 105 w 551"/>
                <a:gd name="T11" fmla="*/ 235 h 260"/>
                <a:gd name="T12" fmla="*/ 146 w 551"/>
                <a:gd name="T13" fmla="*/ 246 h 260"/>
                <a:gd name="T14" fmla="*/ 191 w 551"/>
                <a:gd name="T15" fmla="*/ 254 h 260"/>
                <a:gd name="T16" fmla="*/ 237 w 551"/>
                <a:gd name="T17" fmla="*/ 259 h 260"/>
                <a:gd name="T18" fmla="*/ 286 w 551"/>
                <a:gd name="T19" fmla="*/ 260 h 260"/>
                <a:gd name="T20" fmla="*/ 333 w 551"/>
                <a:gd name="T21" fmla="*/ 258 h 260"/>
                <a:gd name="T22" fmla="*/ 378 w 551"/>
                <a:gd name="T23" fmla="*/ 252 h 260"/>
                <a:gd name="T24" fmla="*/ 422 w 551"/>
                <a:gd name="T25" fmla="*/ 243 h 260"/>
                <a:gd name="T26" fmla="*/ 461 w 551"/>
                <a:gd name="T27" fmla="*/ 231 h 260"/>
                <a:gd name="T28" fmla="*/ 494 w 551"/>
                <a:gd name="T29" fmla="*/ 215 h 260"/>
                <a:gd name="T30" fmla="*/ 521 w 551"/>
                <a:gd name="T31" fmla="*/ 196 h 260"/>
                <a:gd name="T32" fmla="*/ 540 w 551"/>
                <a:gd name="T33" fmla="*/ 174 h 260"/>
                <a:gd name="T34" fmla="*/ 551 w 551"/>
                <a:gd name="T35" fmla="*/ 147 h 260"/>
                <a:gd name="T36" fmla="*/ 551 w 551"/>
                <a:gd name="T37" fmla="*/ 0 h 260"/>
                <a:gd name="T38" fmla="*/ 0 w 551"/>
                <a:gd name="T39" fmla="*/ 11 h 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51" h="260">
                  <a:moveTo>
                    <a:pt x="0" y="11"/>
                  </a:moveTo>
                  <a:lnTo>
                    <a:pt x="0" y="154"/>
                  </a:lnTo>
                  <a:lnTo>
                    <a:pt x="15" y="179"/>
                  </a:lnTo>
                  <a:lnTo>
                    <a:pt x="38" y="201"/>
                  </a:lnTo>
                  <a:lnTo>
                    <a:pt x="69" y="220"/>
                  </a:lnTo>
                  <a:lnTo>
                    <a:pt x="105" y="235"/>
                  </a:lnTo>
                  <a:lnTo>
                    <a:pt x="146" y="246"/>
                  </a:lnTo>
                  <a:lnTo>
                    <a:pt x="191" y="254"/>
                  </a:lnTo>
                  <a:lnTo>
                    <a:pt x="237" y="259"/>
                  </a:lnTo>
                  <a:lnTo>
                    <a:pt x="286" y="260"/>
                  </a:lnTo>
                  <a:lnTo>
                    <a:pt x="333" y="258"/>
                  </a:lnTo>
                  <a:lnTo>
                    <a:pt x="378" y="252"/>
                  </a:lnTo>
                  <a:lnTo>
                    <a:pt x="422" y="243"/>
                  </a:lnTo>
                  <a:lnTo>
                    <a:pt x="461" y="231"/>
                  </a:lnTo>
                  <a:lnTo>
                    <a:pt x="494" y="215"/>
                  </a:lnTo>
                  <a:lnTo>
                    <a:pt x="521" y="196"/>
                  </a:lnTo>
                  <a:lnTo>
                    <a:pt x="540" y="174"/>
                  </a:lnTo>
                  <a:lnTo>
                    <a:pt x="551" y="147"/>
                  </a:lnTo>
                  <a:lnTo>
                    <a:pt x="551" y="0"/>
                  </a:lnTo>
                  <a:lnTo>
                    <a:pt x="0" y="11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00" name="Freeform 26"/>
            <p:cNvSpPr>
              <a:spLocks/>
            </p:cNvSpPr>
            <p:nvPr/>
          </p:nvSpPr>
          <p:spPr bwMode="auto">
            <a:xfrm>
              <a:off x="1439863" y="3871913"/>
              <a:ext cx="741363" cy="1314450"/>
            </a:xfrm>
            <a:custGeom>
              <a:avLst/>
              <a:gdLst>
                <a:gd name="T0" fmla="*/ 198 w 933"/>
                <a:gd name="T1" fmla="*/ 69 h 1656"/>
                <a:gd name="T2" fmla="*/ 220 w 933"/>
                <a:gd name="T3" fmla="*/ 47 h 1656"/>
                <a:gd name="T4" fmla="*/ 264 w 933"/>
                <a:gd name="T5" fmla="*/ 29 h 1656"/>
                <a:gd name="T6" fmla="*/ 323 w 933"/>
                <a:gd name="T7" fmla="*/ 14 h 1656"/>
                <a:gd name="T8" fmla="*/ 392 w 933"/>
                <a:gd name="T9" fmla="*/ 5 h 1656"/>
                <a:gd name="T10" fmla="*/ 465 w 933"/>
                <a:gd name="T11" fmla="*/ 0 h 1656"/>
                <a:gd name="T12" fmla="*/ 540 w 933"/>
                <a:gd name="T13" fmla="*/ 1 h 1656"/>
                <a:gd name="T14" fmla="*/ 608 w 933"/>
                <a:gd name="T15" fmla="*/ 9 h 1656"/>
                <a:gd name="T16" fmla="*/ 654 w 933"/>
                <a:gd name="T17" fmla="*/ 20 h 1656"/>
                <a:gd name="T18" fmla="*/ 683 w 933"/>
                <a:gd name="T19" fmla="*/ 30 h 1656"/>
                <a:gd name="T20" fmla="*/ 705 w 933"/>
                <a:gd name="T21" fmla="*/ 43 h 1656"/>
                <a:gd name="T22" fmla="*/ 721 w 933"/>
                <a:gd name="T23" fmla="*/ 58 h 1656"/>
                <a:gd name="T24" fmla="*/ 728 w 933"/>
                <a:gd name="T25" fmla="*/ 213 h 1656"/>
                <a:gd name="T26" fmla="*/ 775 w 933"/>
                <a:gd name="T27" fmla="*/ 226 h 1656"/>
                <a:gd name="T28" fmla="*/ 816 w 933"/>
                <a:gd name="T29" fmla="*/ 246 h 1656"/>
                <a:gd name="T30" fmla="*/ 851 w 933"/>
                <a:gd name="T31" fmla="*/ 273 h 1656"/>
                <a:gd name="T32" fmla="*/ 880 w 933"/>
                <a:gd name="T33" fmla="*/ 304 h 1656"/>
                <a:gd name="T34" fmla="*/ 902 w 933"/>
                <a:gd name="T35" fmla="*/ 341 h 1656"/>
                <a:gd name="T36" fmla="*/ 919 w 933"/>
                <a:gd name="T37" fmla="*/ 380 h 1656"/>
                <a:gd name="T38" fmla="*/ 930 w 933"/>
                <a:gd name="T39" fmla="*/ 423 h 1656"/>
                <a:gd name="T40" fmla="*/ 933 w 933"/>
                <a:gd name="T41" fmla="*/ 467 h 1656"/>
                <a:gd name="T42" fmla="*/ 930 w 933"/>
                <a:gd name="T43" fmla="*/ 1471 h 1656"/>
                <a:gd name="T44" fmla="*/ 908 w 933"/>
                <a:gd name="T45" fmla="*/ 1517 h 1656"/>
                <a:gd name="T46" fmla="*/ 870 w 933"/>
                <a:gd name="T47" fmla="*/ 1557 h 1656"/>
                <a:gd name="T48" fmla="*/ 816 w 933"/>
                <a:gd name="T49" fmla="*/ 1589 h 1656"/>
                <a:gd name="T50" fmla="*/ 750 w 933"/>
                <a:gd name="T51" fmla="*/ 1616 h 1656"/>
                <a:gd name="T52" fmla="*/ 675 w 933"/>
                <a:gd name="T53" fmla="*/ 1636 h 1656"/>
                <a:gd name="T54" fmla="*/ 593 w 933"/>
                <a:gd name="T55" fmla="*/ 1649 h 1656"/>
                <a:gd name="T56" fmla="*/ 507 w 933"/>
                <a:gd name="T57" fmla="*/ 1656 h 1656"/>
                <a:gd name="T58" fmla="*/ 420 w 933"/>
                <a:gd name="T59" fmla="*/ 1656 h 1656"/>
                <a:gd name="T60" fmla="*/ 334 w 933"/>
                <a:gd name="T61" fmla="*/ 1649 h 1656"/>
                <a:gd name="T62" fmla="*/ 253 w 933"/>
                <a:gd name="T63" fmla="*/ 1638 h 1656"/>
                <a:gd name="T64" fmla="*/ 178 w 933"/>
                <a:gd name="T65" fmla="*/ 1618 h 1656"/>
                <a:gd name="T66" fmla="*/ 114 w 933"/>
                <a:gd name="T67" fmla="*/ 1593 h 1656"/>
                <a:gd name="T68" fmla="*/ 61 w 933"/>
                <a:gd name="T69" fmla="*/ 1562 h 1656"/>
                <a:gd name="T70" fmla="*/ 23 w 933"/>
                <a:gd name="T71" fmla="*/ 1524 h 1656"/>
                <a:gd name="T72" fmla="*/ 2 w 933"/>
                <a:gd name="T73" fmla="*/ 1480 h 1656"/>
                <a:gd name="T74" fmla="*/ 0 w 933"/>
                <a:gd name="T75" fmla="*/ 467 h 1656"/>
                <a:gd name="T76" fmla="*/ 2 w 933"/>
                <a:gd name="T77" fmla="*/ 433 h 1656"/>
                <a:gd name="T78" fmla="*/ 10 w 933"/>
                <a:gd name="T79" fmla="*/ 397 h 1656"/>
                <a:gd name="T80" fmla="*/ 24 w 933"/>
                <a:gd name="T81" fmla="*/ 359 h 1656"/>
                <a:gd name="T82" fmla="*/ 44 w 933"/>
                <a:gd name="T83" fmla="*/ 323 h 1656"/>
                <a:gd name="T84" fmla="*/ 70 w 933"/>
                <a:gd name="T85" fmla="*/ 288 h 1656"/>
                <a:gd name="T86" fmla="*/ 104 w 933"/>
                <a:gd name="T87" fmla="*/ 259 h 1656"/>
                <a:gd name="T88" fmla="*/ 146 w 933"/>
                <a:gd name="T89" fmla="*/ 237 h 1656"/>
                <a:gd name="T90" fmla="*/ 196 w 933"/>
                <a:gd name="T91" fmla="*/ 224 h 16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933" h="1656">
                  <a:moveTo>
                    <a:pt x="196" y="81"/>
                  </a:moveTo>
                  <a:lnTo>
                    <a:pt x="198" y="69"/>
                  </a:lnTo>
                  <a:lnTo>
                    <a:pt x="206" y="58"/>
                  </a:lnTo>
                  <a:lnTo>
                    <a:pt x="220" y="47"/>
                  </a:lnTo>
                  <a:lnTo>
                    <a:pt x="240" y="37"/>
                  </a:lnTo>
                  <a:lnTo>
                    <a:pt x="264" y="29"/>
                  </a:lnTo>
                  <a:lnTo>
                    <a:pt x="291" y="21"/>
                  </a:lnTo>
                  <a:lnTo>
                    <a:pt x="323" y="14"/>
                  </a:lnTo>
                  <a:lnTo>
                    <a:pt x="356" y="9"/>
                  </a:lnTo>
                  <a:lnTo>
                    <a:pt x="392" y="5"/>
                  </a:lnTo>
                  <a:lnTo>
                    <a:pt x="429" y="2"/>
                  </a:lnTo>
                  <a:lnTo>
                    <a:pt x="465" y="0"/>
                  </a:lnTo>
                  <a:lnTo>
                    <a:pt x="503" y="0"/>
                  </a:lnTo>
                  <a:lnTo>
                    <a:pt x="540" y="1"/>
                  </a:lnTo>
                  <a:lnTo>
                    <a:pt x="575" y="5"/>
                  </a:lnTo>
                  <a:lnTo>
                    <a:pt x="608" y="9"/>
                  </a:lnTo>
                  <a:lnTo>
                    <a:pt x="639" y="15"/>
                  </a:lnTo>
                  <a:lnTo>
                    <a:pt x="654" y="20"/>
                  </a:lnTo>
                  <a:lnTo>
                    <a:pt x="669" y="24"/>
                  </a:lnTo>
                  <a:lnTo>
                    <a:pt x="683" y="30"/>
                  </a:lnTo>
                  <a:lnTo>
                    <a:pt x="695" y="36"/>
                  </a:lnTo>
                  <a:lnTo>
                    <a:pt x="705" y="43"/>
                  </a:lnTo>
                  <a:lnTo>
                    <a:pt x="714" y="50"/>
                  </a:lnTo>
                  <a:lnTo>
                    <a:pt x="721" y="58"/>
                  </a:lnTo>
                  <a:lnTo>
                    <a:pt x="727" y="67"/>
                  </a:lnTo>
                  <a:lnTo>
                    <a:pt x="728" y="213"/>
                  </a:lnTo>
                  <a:lnTo>
                    <a:pt x="752" y="219"/>
                  </a:lnTo>
                  <a:lnTo>
                    <a:pt x="775" y="226"/>
                  </a:lnTo>
                  <a:lnTo>
                    <a:pt x="796" y="235"/>
                  </a:lnTo>
                  <a:lnTo>
                    <a:pt x="816" y="246"/>
                  </a:lnTo>
                  <a:lnTo>
                    <a:pt x="834" y="258"/>
                  </a:lnTo>
                  <a:lnTo>
                    <a:pt x="851" y="273"/>
                  </a:lnTo>
                  <a:lnTo>
                    <a:pt x="866" y="288"/>
                  </a:lnTo>
                  <a:lnTo>
                    <a:pt x="880" y="304"/>
                  </a:lnTo>
                  <a:lnTo>
                    <a:pt x="892" y="323"/>
                  </a:lnTo>
                  <a:lnTo>
                    <a:pt x="902" y="341"/>
                  </a:lnTo>
                  <a:lnTo>
                    <a:pt x="911" y="361"/>
                  </a:lnTo>
                  <a:lnTo>
                    <a:pt x="919" y="380"/>
                  </a:lnTo>
                  <a:lnTo>
                    <a:pt x="925" y="402"/>
                  </a:lnTo>
                  <a:lnTo>
                    <a:pt x="930" y="423"/>
                  </a:lnTo>
                  <a:lnTo>
                    <a:pt x="932" y="445"/>
                  </a:lnTo>
                  <a:lnTo>
                    <a:pt x="933" y="467"/>
                  </a:lnTo>
                  <a:lnTo>
                    <a:pt x="933" y="1445"/>
                  </a:lnTo>
                  <a:lnTo>
                    <a:pt x="930" y="1471"/>
                  </a:lnTo>
                  <a:lnTo>
                    <a:pt x="922" y="1495"/>
                  </a:lnTo>
                  <a:lnTo>
                    <a:pt x="908" y="1517"/>
                  </a:lnTo>
                  <a:lnTo>
                    <a:pt x="891" y="1538"/>
                  </a:lnTo>
                  <a:lnTo>
                    <a:pt x="870" y="1557"/>
                  </a:lnTo>
                  <a:lnTo>
                    <a:pt x="845" y="1574"/>
                  </a:lnTo>
                  <a:lnTo>
                    <a:pt x="816" y="1589"/>
                  </a:lnTo>
                  <a:lnTo>
                    <a:pt x="783" y="1603"/>
                  </a:lnTo>
                  <a:lnTo>
                    <a:pt x="750" y="1616"/>
                  </a:lnTo>
                  <a:lnTo>
                    <a:pt x="713" y="1626"/>
                  </a:lnTo>
                  <a:lnTo>
                    <a:pt x="675" y="1636"/>
                  </a:lnTo>
                  <a:lnTo>
                    <a:pt x="635" y="1644"/>
                  </a:lnTo>
                  <a:lnTo>
                    <a:pt x="593" y="1649"/>
                  </a:lnTo>
                  <a:lnTo>
                    <a:pt x="551" y="1653"/>
                  </a:lnTo>
                  <a:lnTo>
                    <a:pt x="507" y="1656"/>
                  </a:lnTo>
                  <a:lnTo>
                    <a:pt x="463" y="1656"/>
                  </a:lnTo>
                  <a:lnTo>
                    <a:pt x="420" y="1656"/>
                  </a:lnTo>
                  <a:lnTo>
                    <a:pt x="377" y="1654"/>
                  </a:lnTo>
                  <a:lnTo>
                    <a:pt x="334" y="1649"/>
                  </a:lnTo>
                  <a:lnTo>
                    <a:pt x="293" y="1645"/>
                  </a:lnTo>
                  <a:lnTo>
                    <a:pt x="253" y="1638"/>
                  </a:lnTo>
                  <a:lnTo>
                    <a:pt x="214" y="1629"/>
                  </a:lnTo>
                  <a:lnTo>
                    <a:pt x="178" y="1618"/>
                  </a:lnTo>
                  <a:lnTo>
                    <a:pt x="145" y="1607"/>
                  </a:lnTo>
                  <a:lnTo>
                    <a:pt x="114" y="1593"/>
                  </a:lnTo>
                  <a:lnTo>
                    <a:pt x="85" y="1578"/>
                  </a:lnTo>
                  <a:lnTo>
                    <a:pt x="61" y="1562"/>
                  </a:lnTo>
                  <a:lnTo>
                    <a:pt x="40" y="1543"/>
                  </a:lnTo>
                  <a:lnTo>
                    <a:pt x="23" y="1524"/>
                  </a:lnTo>
                  <a:lnTo>
                    <a:pt x="10" y="1503"/>
                  </a:lnTo>
                  <a:lnTo>
                    <a:pt x="2" y="1480"/>
                  </a:lnTo>
                  <a:lnTo>
                    <a:pt x="0" y="1456"/>
                  </a:lnTo>
                  <a:lnTo>
                    <a:pt x="0" y="467"/>
                  </a:lnTo>
                  <a:lnTo>
                    <a:pt x="1" y="451"/>
                  </a:lnTo>
                  <a:lnTo>
                    <a:pt x="2" y="433"/>
                  </a:lnTo>
                  <a:lnTo>
                    <a:pt x="6" y="415"/>
                  </a:lnTo>
                  <a:lnTo>
                    <a:pt x="10" y="397"/>
                  </a:lnTo>
                  <a:lnTo>
                    <a:pt x="16" y="378"/>
                  </a:lnTo>
                  <a:lnTo>
                    <a:pt x="24" y="359"/>
                  </a:lnTo>
                  <a:lnTo>
                    <a:pt x="32" y="340"/>
                  </a:lnTo>
                  <a:lnTo>
                    <a:pt x="44" y="323"/>
                  </a:lnTo>
                  <a:lnTo>
                    <a:pt x="56" y="305"/>
                  </a:lnTo>
                  <a:lnTo>
                    <a:pt x="70" y="288"/>
                  </a:lnTo>
                  <a:lnTo>
                    <a:pt x="86" y="273"/>
                  </a:lnTo>
                  <a:lnTo>
                    <a:pt x="104" y="259"/>
                  </a:lnTo>
                  <a:lnTo>
                    <a:pt x="124" y="248"/>
                  </a:lnTo>
                  <a:lnTo>
                    <a:pt x="146" y="237"/>
                  </a:lnTo>
                  <a:lnTo>
                    <a:pt x="169" y="229"/>
                  </a:lnTo>
                  <a:lnTo>
                    <a:pt x="196" y="224"/>
                  </a:lnTo>
                  <a:lnTo>
                    <a:pt x="196" y="81"/>
                  </a:lnTo>
                  <a:close/>
                </a:path>
              </a:pathLst>
            </a:custGeom>
            <a:solidFill>
              <a:srgbClr val="80808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01" name="Freeform 27"/>
            <p:cNvSpPr>
              <a:spLocks/>
            </p:cNvSpPr>
            <p:nvPr/>
          </p:nvSpPr>
          <p:spPr bwMode="auto">
            <a:xfrm>
              <a:off x="1595438" y="3867151"/>
              <a:ext cx="422275" cy="112713"/>
            </a:xfrm>
            <a:custGeom>
              <a:avLst/>
              <a:gdLst>
                <a:gd name="T0" fmla="*/ 294 w 532"/>
                <a:gd name="T1" fmla="*/ 0 h 142"/>
                <a:gd name="T2" fmla="*/ 344 w 532"/>
                <a:gd name="T3" fmla="*/ 4 h 142"/>
                <a:gd name="T4" fmla="*/ 393 w 532"/>
                <a:gd name="T5" fmla="*/ 10 h 142"/>
                <a:gd name="T6" fmla="*/ 435 w 532"/>
                <a:gd name="T7" fmla="*/ 17 h 142"/>
                <a:gd name="T8" fmla="*/ 471 w 532"/>
                <a:gd name="T9" fmla="*/ 27 h 142"/>
                <a:gd name="T10" fmla="*/ 500 w 532"/>
                <a:gd name="T11" fmla="*/ 38 h 142"/>
                <a:gd name="T12" fmla="*/ 521 w 532"/>
                <a:gd name="T13" fmla="*/ 51 h 142"/>
                <a:gd name="T14" fmla="*/ 531 w 532"/>
                <a:gd name="T15" fmla="*/ 65 h 142"/>
                <a:gd name="T16" fmla="*/ 531 w 532"/>
                <a:gd name="T17" fmla="*/ 79 h 142"/>
                <a:gd name="T18" fmla="*/ 521 w 532"/>
                <a:gd name="T19" fmla="*/ 93 h 142"/>
                <a:gd name="T20" fmla="*/ 500 w 532"/>
                <a:gd name="T21" fmla="*/ 105 h 142"/>
                <a:gd name="T22" fmla="*/ 471 w 532"/>
                <a:gd name="T23" fmla="*/ 117 h 142"/>
                <a:gd name="T24" fmla="*/ 435 w 532"/>
                <a:gd name="T25" fmla="*/ 126 h 142"/>
                <a:gd name="T26" fmla="*/ 393 w 532"/>
                <a:gd name="T27" fmla="*/ 133 h 142"/>
                <a:gd name="T28" fmla="*/ 344 w 532"/>
                <a:gd name="T29" fmla="*/ 139 h 142"/>
                <a:gd name="T30" fmla="*/ 294 w 532"/>
                <a:gd name="T31" fmla="*/ 142 h 142"/>
                <a:gd name="T32" fmla="*/ 238 w 532"/>
                <a:gd name="T33" fmla="*/ 142 h 142"/>
                <a:gd name="T34" fmla="*/ 188 w 532"/>
                <a:gd name="T35" fmla="*/ 139 h 142"/>
                <a:gd name="T36" fmla="*/ 139 w 532"/>
                <a:gd name="T37" fmla="*/ 133 h 142"/>
                <a:gd name="T38" fmla="*/ 97 w 532"/>
                <a:gd name="T39" fmla="*/ 126 h 142"/>
                <a:gd name="T40" fmla="*/ 61 w 532"/>
                <a:gd name="T41" fmla="*/ 117 h 142"/>
                <a:gd name="T42" fmla="*/ 32 w 532"/>
                <a:gd name="T43" fmla="*/ 105 h 142"/>
                <a:gd name="T44" fmla="*/ 11 w 532"/>
                <a:gd name="T45" fmla="*/ 93 h 142"/>
                <a:gd name="T46" fmla="*/ 1 w 532"/>
                <a:gd name="T47" fmla="*/ 79 h 142"/>
                <a:gd name="T48" fmla="*/ 1 w 532"/>
                <a:gd name="T49" fmla="*/ 65 h 142"/>
                <a:gd name="T50" fmla="*/ 11 w 532"/>
                <a:gd name="T51" fmla="*/ 51 h 142"/>
                <a:gd name="T52" fmla="*/ 32 w 532"/>
                <a:gd name="T53" fmla="*/ 38 h 142"/>
                <a:gd name="T54" fmla="*/ 61 w 532"/>
                <a:gd name="T55" fmla="*/ 27 h 142"/>
                <a:gd name="T56" fmla="*/ 97 w 532"/>
                <a:gd name="T57" fmla="*/ 17 h 142"/>
                <a:gd name="T58" fmla="*/ 139 w 532"/>
                <a:gd name="T59" fmla="*/ 10 h 142"/>
                <a:gd name="T60" fmla="*/ 188 w 532"/>
                <a:gd name="T61" fmla="*/ 4 h 142"/>
                <a:gd name="T62" fmla="*/ 238 w 532"/>
                <a:gd name="T63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32" h="142">
                  <a:moveTo>
                    <a:pt x="266" y="0"/>
                  </a:moveTo>
                  <a:lnTo>
                    <a:pt x="294" y="0"/>
                  </a:lnTo>
                  <a:lnTo>
                    <a:pt x="319" y="2"/>
                  </a:lnTo>
                  <a:lnTo>
                    <a:pt x="344" y="4"/>
                  </a:lnTo>
                  <a:lnTo>
                    <a:pt x="370" y="6"/>
                  </a:lnTo>
                  <a:lnTo>
                    <a:pt x="393" y="10"/>
                  </a:lnTo>
                  <a:lnTo>
                    <a:pt x="415" y="13"/>
                  </a:lnTo>
                  <a:lnTo>
                    <a:pt x="435" y="17"/>
                  </a:lnTo>
                  <a:lnTo>
                    <a:pt x="454" y="21"/>
                  </a:lnTo>
                  <a:lnTo>
                    <a:pt x="471" y="27"/>
                  </a:lnTo>
                  <a:lnTo>
                    <a:pt x="486" y="32"/>
                  </a:lnTo>
                  <a:lnTo>
                    <a:pt x="500" y="38"/>
                  </a:lnTo>
                  <a:lnTo>
                    <a:pt x="511" y="44"/>
                  </a:lnTo>
                  <a:lnTo>
                    <a:pt x="521" y="51"/>
                  </a:lnTo>
                  <a:lnTo>
                    <a:pt x="526" y="58"/>
                  </a:lnTo>
                  <a:lnTo>
                    <a:pt x="531" y="65"/>
                  </a:lnTo>
                  <a:lnTo>
                    <a:pt x="532" y="72"/>
                  </a:lnTo>
                  <a:lnTo>
                    <a:pt x="531" y="79"/>
                  </a:lnTo>
                  <a:lnTo>
                    <a:pt x="526" y="86"/>
                  </a:lnTo>
                  <a:lnTo>
                    <a:pt x="521" y="93"/>
                  </a:lnTo>
                  <a:lnTo>
                    <a:pt x="511" y="98"/>
                  </a:lnTo>
                  <a:lnTo>
                    <a:pt x="500" y="105"/>
                  </a:lnTo>
                  <a:lnTo>
                    <a:pt x="486" y="111"/>
                  </a:lnTo>
                  <a:lnTo>
                    <a:pt x="471" y="117"/>
                  </a:lnTo>
                  <a:lnTo>
                    <a:pt x="454" y="121"/>
                  </a:lnTo>
                  <a:lnTo>
                    <a:pt x="435" y="126"/>
                  </a:lnTo>
                  <a:lnTo>
                    <a:pt x="415" y="130"/>
                  </a:lnTo>
                  <a:lnTo>
                    <a:pt x="393" y="133"/>
                  </a:lnTo>
                  <a:lnTo>
                    <a:pt x="370" y="136"/>
                  </a:lnTo>
                  <a:lnTo>
                    <a:pt x="344" y="139"/>
                  </a:lnTo>
                  <a:lnTo>
                    <a:pt x="319" y="141"/>
                  </a:lnTo>
                  <a:lnTo>
                    <a:pt x="294" y="142"/>
                  </a:lnTo>
                  <a:lnTo>
                    <a:pt x="266" y="142"/>
                  </a:lnTo>
                  <a:lnTo>
                    <a:pt x="238" y="142"/>
                  </a:lnTo>
                  <a:lnTo>
                    <a:pt x="213" y="141"/>
                  </a:lnTo>
                  <a:lnTo>
                    <a:pt x="188" y="139"/>
                  </a:lnTo>
                  <a:lnTo>
                    <a:pt x="162" y="136"/>
                  </a:lnTo>
                  <a:lnTo>
                    <a:pt x="139" y="133"/>
                  </a:lnTo>
                  <a:lnTo>
                    <a:pt x="117" y="130"/>
                  </a:lnTo>
                  <a:lnTo>
                    <a:pt x="97" y="126"/>
                  </a:lnTo>
                  <a:lnTo>
                    <a:pt x="78" y="121"/>
                  </a:lnTo>
                  <a:lnTo>
                    <a:pt x="61" y="117"/>
                  </a:lnTo>
                  <a:lnTo>
                    <a:pt x="46" y="111"/>
                  </a:lnTo>
                  <a:lnTo>
                    <a:pt x="32" y="105"/>
                  </a:lnTo>
                  <a:lnTo>
                    <a:pt x="21" y="98"/>
                  </a:lnTo>
                  <a:lnTo>
                    <a:pt x="11" y="93"/>
                  </a:lnTo>
                  <a:lnTo>
                    <a:pt x="6" y="86"/>
                  </a:lnTo>
                  <a:lnTo>
                    <a:pt x="1" y="79"/>
                  </a:lnTo>
                  <a:lnTo>
                    <a:pt x="0" y="72"/>
                  </a:lnTo>
                  <a:lnTo>
                    <a:pt x="1" y="65"/>
                  </a:lnTo>
                  <a:lnTo>
                    <a:pt x="6" y="58"/>
                  </a:lnTo>
                  <a:lnTo>
                    <a:pt x="11" y="51"/>
                  </a:lnTo>
                  <a:lnTo>
                    <a:pt x="21" y="44"/>
                  </a:lnTo>
                  <a:lnTo>
                    <a:pt x="32" y="38"/>
                  </a:lnTo>
                  <a:lnTo>
                    <a:pt x="46" y="32"/>
                  </a:lnTo>
                  <a:lnTo>
                    <a:pt x="61" y="27"/>
                  </a:lnTo>
                  <a:lnTo>
                    <a:pt x="78" y="21"/>
                  </a:lnTo>
                  <a:lnTo>
                    <a:pt x="97" y="17"/>
                  </a:lnTo>
                  <a:lnTo>
                    <a:pt x="117" y="13"/>
                  </a:lnTo>
                  <a:lnTo>
                    <a:pt x="139" y="10"/>
                  </a:lnTo>
                  <a:lnTo>
                    <a:pt x="162" y="6"/>
                  </a:lnTo>
                  <a:lnTo>
                    <a:pt x="188" y="4"/>
                  </a:lnTo>
                  <a:lnTo>
                    <a:pt x="213" y="2"/>
                  </a:lnTo>
                  <a:lnTo>
                    <a:pt x="238" y="0"/>
                  </a:lnTo>
                  <a:lnTo>
                    <a:pt x="266" y="0"/>
                  </a:lnTo>
                  <a:close/>
                </a:path>
              </a:pathLst>
            </a:custGeom>
            <a:solidFill>
              <a:srgbClr val="80808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02" name="Freeform 28"/>
            <p:cNvSpPr>
              <a:spLocks/>
            </p:cNvSpPr>
            <p:nvPr/>
          </p:nvSpPr>
          <p:spPr bwMode="auto">
            <a:xfrm>
              <a:off x="1633538" y="3890963"/>
              <a:ext cx="331788" cy="69850"/>
            </a:xfrm>
            <a:custGeom>
              <a:avLst/>
              <a:gdLst>
                <a:gd name="T0" fmla="*/ 232 w 419"/>
                <a:gd name="T1" fmla="*/ 0 h 89"/>
                <a:gd name="T2" fmla="*/ 272 w 419"/>
                <a:gd name="T3" fmla="*/ 3 h 89"/>
                <a:gd name="T4" fmla="*/ 310 w 419"/>
                <a:gd name="T5" fmla="*/ 6 h 89"/>
                <a:gd name="T6" fmla="*/ 343 w 419"/>
                <a:gd name="T7" fmla="*/ 11 h 89"/>
                <a:gd name="T8" fmla="*/ 371 w 419"/>
                <a:gd name="T9" fmla="*/ 16 h 89"/>
                <a:gd name="T10" fmla="*/ 394 w 419"/>
                <a:gd name="T11" fmla="*/ 23 h 89"/>
                <a:gd name="T12" fmla="*/ 410 w 419"/>
                <a:gd name="T13" fmla="*/ 31 h 89"/>
                <a:gd name="T14" fmla="*/ 418 w 419"/>
                <a:gd name="T15" fmla="*/ 39 h 89"/>
                <a:gd name="T16" fmla="*/ 418 w 419"/>
                <a:gd name="T17" fmla="*/ 49 h 89"/>
                <a:gd name="T18" fmla="*/ 410 w 419"/>
                <a:gd name="T19" fmla="*/ 58 h 89"/>
                <a:gd name="T20" fmla="*/ 394 w 419"/>
                <a:gd name="T21" fmla="*/ 66 h 89"/>
                <a:gd name="T22" fmla="*/ 371 w 419"/>
                <a:gd name="T23" fmla="*/ 73 h 89"/>
                <a:gd name="T24" fmla="*/ 343 w 419"/>
                <a:gd name="T25" fmla="*/ 79 h 89"/>
                <a:gd name="T26" fmla="*/ 310 w 419"/>
                <a:gd name="T27" fmla="*/ 83 h 89"/>
                <a:gd name="T28" fmla="*/ 272 w 419"/>
                <a:gd name="T29" fmla="*/ 87 h 89"/>
                <a:gd name="T30" fmla="*/ 232 w 419"/>
                <a:gd name="T31" fmla="*/ 89 h 89"/>
                <a:gd name="T32" fmla="*/ 188 w 419"/>
                <a:gd name="T33" fmla="*/ 89 h 89"/>
                <a:gd name="T34" fmla="*/ 148 w 419"/>
                <a:gd name="T35" fmla="*/ 87 h 89"/>
                <a:gd name="T36" fmla="*/ 109 w 419"/>
                <a:gd name="T37" fmla="*/ 83 h 89"/>
                <a:gd name="T38" fmla="*/ 76 w 419"/>
                <a:gd name="T39" fmla="*/ 79 h 89"/>
                <a:gd name="T40" fmla="*/ 48 w 419"/>
                <a:gd name="T41" fmla="*/ 73 h 89"/>
                <a:gd name="T42" fmla="*/ 25 w 419"/>
                <a:gd name="T43" fmla="*/ 66 h 89"/>
                <a:gd name="T44" fmla="*/ 9 w 419"/>
                <a:gd name="T45" fmla="*/ 58 h 89"/>
                <a:gd name="T46" fmla="*/ 1 w 419"/>
                <a:gd name="T47" fmla="*/ 49 h 89"/>
                <a:gd name="T48" fmla="*/ 1 w 419"/>
                <a:gd name="T49" fmla="*/ 39 h 89"/>
                <a:gd name="T50" fmla="*/ 9 w 419"/>
                <a:gd name="T51" fmla="*/ 31 h 89"/>
                <a:gd name="T52" fmla="*/ 25 w 419"/>
                <a:gd name="T53" fmla="*/ 23 h 89"/>
                <a:gd name="T54" fmla="*/ 48 w 419"/>
                <a:gd name="T55" fmla="*/ 16 h 89"/>
                <a:gd name="T56" fmla="*/ 76 w 419"/>
                <a:gd name="T57" fmla="*/ 11 h 89"/>
                <a:gd name="T58" fmla="*/ 109 w 419"/>
                <a:gd name="T59" fmla="*/ 6 h 89"/>
                <a:gd name="T60" fmla="*/ 148 w 419"/>
                <a:gd name="T61" fmla="*/ 3 h 89"/>
                <a:gd name="T62" fmla="*/ 188 w 419"/>
                <a:gd name="T63" fmla="*/ 0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19" h="89">
                  <a:moveTo>
                    <a:pt x="210" y="0"/>
                  </a:moveTo>
                  <a:lnTo>
                    <a:pt x="232" y="0"/>
                  </a:lnTo>
                  <a:lnTo>
                    <a:pt x="252" y="1"/>
                  </a:lnTo>
                  <a:lnTo>
                    <a:pt x="272" y="3"/>
                  </a:lnTo>
                  <a:lnTo>
                    <a:pt x="292" y="4"/>
                  </a:lnTo>
                  <a:lnTo>
                    <a:pt x="310" y="6"/>
                  </a:lnTo>
                  <a:lnTo>
                    <a:pt x="327" y="7"/>
                  </a:lnTo>
                  <a:lnTo>
                    <a:pt x="343" y="11"/>
                  </a:lnTo>
                  <a:lnTo>
                    <a:pt x="358" y="13"/>
                  </a:lnTo>
                  <a:lnTo>
                    <a:pt x="371" y="16"/>
                  </a:lnTo>
                  <a:lnTo>
                    <a:pt x="384" y="20"/>
                  </a:lnTo>
                  <a:lnTo>
                    <a:pt x="394" y="23"/>
                  </a:lnTo>
                  <a:lnTo>
                    <a:pt x="403" y="27"/>
                  </a:lnTo>
                  <a:lnTo>
                    <a:pt x="410" y="31"/>
                  </a:lnTo>
                  <a:lnTo>
                    <a:pt x="415" y="35"/>
                  </a:lnTo>
                  <a:lnTo>
                    <a:pt x="418" y="39"/>
                  </a:lnTo>
                  <a:lnTo>
                    <a:pt x="419" y="44"/>
                  </a:lnTo>
                  <a:lnTo>
                    <a:pt x="418" y="49"/>
                  </a:lnTo>
                  <a:lnTo>
                    <a:pt x="415" y="53"/>
                  </a:lnTo>
                  <a:lnTo>
                    <a:pt x="410" y="58"/>
                  </a:lnTo>
                  <a:lnTo>
                    <a:pt x="403" y="61"/>
                  </a:lnTo>
                  <a:lnTo>
                    <a:pt x="394" y="66"/>
                  </a:lnTo>
                  <a:lnTo>
                    <a:pt x="384" y="69"/>
                  </a:lnTo>
                  <a:lnTo>
                    <a:pt x="371" y="73"/>
                  </a:lnTo>
                  <a:lnTo>
                    <a:pt x="358" y="76"/>
                  </a:lnTo>
                  <a:lnTo>
                    <a:pt x="343" y="79"/>
                  </a:lnTo>
                  <a:lnTo>
                    <a:pt x="327" y="81"/>
                  </a:lnTo>
                  <a:lnTo>
                    <a:pt x="310" y="83"/>
                  </a:lnTo>
                  <a:lnTo>
                    <a:pt x="292" y="86"/>
                  </a:lnTo>
                  <a:lnTo>
                    <a:pt x="272" y="87"/>
                  </a:lnTo>
                  <a:lnTo>
                    <a:pt x="252" y="88"/>
                  </a:lnTo>
                  <a:lnTo>
                    <a:pt x="232" y="89"/>
                  </a:lnTo>
                  <a:lnTo>
                    <a:pt x="210" y="89"/>
                  </a:lnTo>
                  <a:lnTo>
                    <a:pt x="188" y="89"/>
                  </a:lnTo>
                  <a:lnTo>
                    <a:pt x="167" y="88"/>
                  </a:lnTo>
                  <a:lnTo>
                    <a:pt x="148" y="87"/>
                  </a:lnTo>
                  <a:lnTo>
                    <a:pt x="128" y="86"/>
                  </a:lnTo>
                  <a:lnTo>
                    <a:pt x="109" y="83"/>
                  </a:lnTo>
                  <a:lnTo>
                    <a:pt x="92" y="81"/>
                  </a:lnTo>
                  <a:lnTo>
                    <a:pt x="76" y="79"/>
                  </a:lnTo>
                  <a:lnTo>
                    <a:pt x="62" y="76"/>
                  </a:lnTo>
                  <a:lnTo>
                    <a:pt x="48" y="73"/>
                  </a:lnTo>
                  <a:lnTo>
                    <a:pt x="36" y="69"/>
                  </a:lnTo>
                  <a:lnTo>
                    <a:pt x="25" y="66"/>
                  </a:lnTo>
                  <a:lnTo>
                    <a:pt x="16" y="61"/>
                  </a:lnTo>
                  <a:lnTo>
                    <a:pt x="9" y="58"/>
                  </a:lnTo>
                  <a:lnTo>
                    <a:pt x="5" y="53"/>
                  </a:lnTo>
                  <a:lnTo>
                    <a:pt x="1" y="49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5" y="35"/>
                  </a:lnTo>
                  <a:lnTo>
                    <a:pt x="9" y="31"/>
                  </a:lnTo>
                  <a:lnTo>
                    <a:pt x="16" y="27"/>
                  </a:lnTo>
                  <a:lnTo>
                    <a:pt x="25" y="23"/>
                  </a:lnTo>
                  <a:lnTo>
                    <a:pt x="36" y="20"/>
                  </a:lnTo>
                  <a:lnTo>
                    <a:pt x="48" y="16"/>
                  </a:lnTo>
                  <a:lnTo>
                    <a:pt x="62" y="13"/>
                  </a:lnTo>
                  <a:lnTo>
                    <a:pt x="76" y="11"/>
                  </a:lnTo>
                  <a:lnTo>
                    <a:pt x="92" y="7"/>
                  </a:lnTo>
                  <a:lnTo>
                    <a:pt x="109" y="6"/>
                  </a:lnTo>
                  <a:lnTo>
                    <a:pt x="128" y="4"/>
                  </a:lnTo>
                  <a:lnTo>
                    <a:pt x="148" y="3"/>
                  </a:lnTo>
                  <a:lnTo>
                    <a:pt x="167" y="1"/>
                  </a:lnTo>
                  <a:lnTo>
                    <a:pt x="188" y="0"/>
                  </a:lnTo>
                  <a:lnTo>
                    <a:pt x="210" y="0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03" name="Freeform 29"/>
            <p:cNvSpPr>
              <a:spLocks/>
            </p:cNvSpPr>
            <p:nvPr/>
          </p:nvSpPr>
          <p:spPr bwMode="auto">
            <a:xfrm>
              <a:off x="1462088" y="4067176"/>
              <a:ext cx="696913" cy="1090613"/>
            </a:xfrm>
            <a:custGeom>
              <a:avLst/>
              <a:gdLst>
                <a:gd name="T0" fmla="*/ 174 w 877"/>
                <a:gd name="T1" fmla="*/ 18 h 1374"/>
                <a:gd name="T2" fmla="*/ 236 w 877"/>
                <a:gd name="T3" fmla="*/ 46 h 1374"/>
                <a:gd name="T4" fmla="*/ 311 w 877"/>
                <a:gd name="T5" fmla="*/ 64 h 1374"/>
                <a:gd name="T6" fmla="*/ 391 w 877"/>
                <a:gd name="T7" fmla="*/ 74 h 1374"/>
                <a:gd name="T8" fmla="*/ 474 w 877"/>
                <a:gd name="T9" fmla="*/ 74 h 1374"/>
                <a:gd name="T10" fmla="*/ 552 w 877"/>
                <a:gd name="T11" fmla="*/ 64 h 1374"/>
                <a:gd name="T12" fmla="*/ 621 w 877"/>
                <a:gd name="T13" fmla="*/ 46 h 1374"/>
                <a:gd name="T14" fmla="*/ 674 w 877"/>
                <a:gd name="T15" fmla="*/ 17 h 1374"/>
                <a:gd name="T16" fmla="*/ 730 w 877"/>
                <a:gd name="T17" fmla="*/ 11 h 1374"/>
                <a:gd name="T18" fmla="*/ 786 w 877"/>
                <a:gd name="T19" fmla="*/ 41 h 1374"/>
                <a:gd name="T20" fmla="*/ 826 w 877"/>
                <a:gd name="T21" fmla="*/ 86 h 1374"/>
                <a:gd name="T22" fmla="*/ 859 w 877"/>
                <a:gd name="T23" fmla="*/ 154 h 1374"/>
                <a:gd name="T24" fmla="*/ 877 w 877"/>
                <a:gd name="T25" fmla="*/ 1226 h 1374"/>
                <a:gd name="T26" fmla="*/ 842 w 877"/>
                <a:gd name="T27" fmla="*/ 1258 h 1374"/>
                <a:gd name="T28" fmla="*/ 799 w 877"/>
                <a:gd name="T29" fmla="*/ 1288 h 1374"/>
                <a:gd name="T30" fmla="*/ 750 w 877"/>
                <a:gd name="T31" fmla="*/ 1313 h 1374"/>
                <a:gd name="T32" fmla="*/ 695 w 877"/>
                <a:gd name="T33" fmla="*/ 1335 h 1374"/>
                <a:gd name="T34" fmla="*/ 635 w 877"/>
                <a:gd name="T35" fmla="*/ 1352 h 1374"/>
                <a:gd name="T36" fmla="*/ 570 w 877"/>
                <a:gd name="T37" fmla="*/ 1363 h 1374"/>
                <a:gd name="T38" fmla="*/ 504 w 877"/>
                <a:gd name="T39" fmla="*/ 1371 h 1374"/>
                <a:gd name="T40" fmla="*/ 436 w 877"/>
                <a:gd name="T41" fmla="*/ 1374 h 1374"/>
                <a:gd name="T42" fmla="*/ 370 w 877"/>
                <a:gd name="T43" fmla="*/ 1371 h 1374"/>
                <a:gd name="T44" fmla="*/ 304 w 877"/>
                <a:gd name="T45" fmla="*/ 1363 h 1374"/>
                <a:gd name="T46" fmla="*/ 241 w 877"/>
                <a:gd name="T47" fmla="*/ 1350 h 1374"/>
                <a:gd name="T48" fmla="*/ 179 w 877"/>
                <a:gd name="T49" fmla="*/ 1330 h 1374"/>
                <a:gd name="T50" fmla="*/ 125 w 877"/>
                <a:gd name="T51" fmla="*/ 1305 h 1374"/>
                <a:gd name="T52" fmla="*/ 76 w 877"/>
                <a:gd name="T53" fmla="*/ 1272 h 1374"/>
                <a:gd name="T54" fmla="*/ 33 w 877"/>
                <a:gd name="T55" fmla="*/ 1234 h 1374"/>
                <a:gd name="T56" fmla="*/ 0 w 877"/>
                <a:gd name="T57" fmla="*/ 1188 h 1374"/>
                <a:gd name="T58" fmla="*/ 1 w 877"/>
                <a:gd name="T59" fmla="*/ 146 h 1374"/>
                <a:gd name="T60" fmla="*/ 15 w 877"/>
                <a:gd name="T61" fmla="*/ 109 h 1374"/>
                <a:gd name="T62" fmla="*/ 48 w 877"/>
                <a:gd name="T63" fmla="*/ 69 h 1374"/>
                <a:gd name="T64" fmla="*/ 107 w 877"/>
                <a:gd name="T65" fmla="*/ 25 h 13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77" h="1374">
                  <a:moveTo>
                    <a:pt x="148" y="2"/>
                  </a:moveTo>
                  <a:lnTo>
                    <a:pt x="174" y="18"/>
                  </a:lnTo>
                  <a:lnTo>
                    <a:pt x="202" y="33"/>
                  </a:lnTo>
                  <a:lnTo>
                    <a:pt x="236" y="46"/>
                  </a:lnTo>
                  <a:lnTo>
                    <a:pt x="272" y="56"/>
                  </a:lnTo>
                  <a:lnTo>
                    <a:pt x="311" y="64"/>
                  </a:lnTo>
                  <a:lnTo>
                    <a:pt x="351" y="70"/>
                  </a:lnTo>
                  <a:lnTo>
                    <a:pt x="391" y="74"/>
                  </a:lnTo>
                  <a:lnTo>
                    <a:pt x="433" y="75"/>
                  </a:lnTo>
                  <a:lnTo>
                    <a:pt x="474" y="74"/>
                  </a:lnTo>
                  <a:lnTo>
                    <a:pt x="514" y="70"/>
                  </a:lnTo>
                  <a:lnTo>
                    <a:pt x="552" y="64"/>
                  </a:lnTo>
                  <a:lnTo>
                    <a:pt x="587" y="56"/>
                  </a:lnTo>
                  <a:lnTo>
                    <a:pt x="621" y="46"/>
                  </a:lnTo>
                  <a:lnTo>
                    <a:pt x="650" y="33"/>
                  </a:lnTo>
                  <a:lnTo>
                    <a:pt x="674" y="17"/>
                  </a:lnTo>
                  <a:lnTo>
                    <a:pt x="693" y="0"/>
                  </a:lnTo>
                  <a:lnTo>
                    <a:pt x="730" y="11"/>
                  </a:lnTo>
                  <a:lnTo>
                    <a:pt x="760" y="24"/>
                  </a:lnTo>
                  <a:lnTo>
                    <a:pt x="786" y="41"/>
                  </a:lnTo>
                  <a:lnTo>
                    <a:pt x="807" y="61"/>
                  </a:lnTo>
                  <a:lnTo>
                    <a:pt x="826" y="86"/>
                  </a:lnTo>
                  <a:lnTo>
                    <a:pt x="843" y="117"/>
                  </a:lnTo>
                  <a:lnTo>
                    <a:pt x="859" y="154"/>
                  </a:lnTo>
                  <a:lnTo>
                    <a:pt x="877" y="199"/>
                  </a:lnTo>
                  <a:lnTo>
                    <a:pt x="877" y="1226"/>
                  </a:lnTo>
                  <a:lnTo>
                    <a:pt x="860" y="1243"/>
                  </a:lnTo>
                  <a:lnTo>
                    <a:pt x="842" y="1258"/>
                  </a:lnTo>
                  <a:lnTo>
                    <a:pt x="822" y="1273"/>
                  </a:lnTo>
                  <a:lnTo>
                    <a:pt x="799" y="1288"/>
                  </a:lnTo>
                  <a:lnTo>
                    <a:pt x="775" y="1301"/>
                  </a:lnTo>
                  <a:lnTo>
                    <a:pt x="750" y="1313"/>
                  </a:lnTo>
                  <a:lnTo>
                    <a:pt x="723" y="1324"/>
                  </a:lnTo>
                  <a:lnTo>
                    <a:pt x="695" y="1335"/>
                  </a:lnTo>
                  <a:lnTo>
                    <a:pt x="665" y="1344"/>
                  </a:lnTo>
                  <a:lnTo>
                    <a:pt x="635" y="1352"/>
                  </a:lnTo>
                  <a:lnTo>
                    <a:pt x="602" y="1358"/>
                  </a:lnTo>
                  <a:lnTo>
                    <a:pt x="570" y="1363"/>
                  </a:lnTo>
                  <a:lnTo>
                    <a:pt x="538" y="1368"/>
                  </a:lnTo>
                  <a:lnTo>
                    <a:pt x="504" y="1371"/>
                  </a:lnTo>
                  <a:lnTo>
                    <a:pt x="471" y="1374"/>
                  </a:lnTo>
                  <a:lnTo>
                    <a:pt x="436" y="1374"/>
                  </a:lnTo>
                  <a:lnTo>
                    <a:pt x="403" y="1374"/>
                  </a:lnTo>
                  <a:lnTo>
                    <a:pt x="370" y="1371"/>
                  </a:lnTo>
                  <a:lnTo>
                    <a:pt x="336" y="1368"/>
                  </a:lnTo>
                  <a:lnTo>
                    <a:pt x="304" y="1363"/>
                  </a:lnTo>
                  <a:lnTo>
                    <a:pt x="272" y="1358"/>
                  </a:lnTo>
                  <a:lnTo>
                    <a:pt x="241" y="1350"/>
                  </a:lnTo>
                  <a:lnTo>
                    <a:pt x="209" y="1340"/>
                  </a:lnTo>
                  <a:lnTo>
                    <a:pt x="179" y="1330"/>
                  </a:lnTo>
                  <a:lnTo>
                    <a:pt x="152" y="1318"/>
                  </a:lnTo>
                  <a:lnTo>
                    <a:pt x="125" y="1305"/>
                  </a:lnTo>
                  <a:lnTo>
                    <a:pt x="99" y="1290"/>
                  </a:lnTo>
                  <a:lnTo>
                    <a:pt x="76" y="1272"/>
                  </a:lnTo>
                  <a:lnTo>
                    <a:pt x="54" y="1254"/>
                  </a:lnTo>
                  <a:lnTo>
                    <a:pt x="33" y="1234"/>
                  </a:lnTo>
                  <a:lnTo>
                    <a:pt x="16" y="1212"/>
                  </a:lnTo>
                  <a:lnTo>
                    <a:pt x="0" y="1188"/>
                  </a:lnTo>
                  <a:lnTo>
                    <a:pt x="0" y="162"/>
                  </a:lnTo>
                  <a:lnTo>
                    <a:pt x="1" y="146"/>
                  </a:lnTo>
                  <a:lnTo>
                    <a:pt x="5" y="129"/>
                  </a:lnTo>
                  <a:lnTo>
                    <a:pt x="15" y="109"/>
                  </a:lnTo>
                  <a:lnTo>
                    <a:pt x="28" y="90"/>
                  </a:lnTo>
                  <a:lnTo>
                    <a:pt x="48" y="69"/>
                  </a:lnTo>
                  <a:lnTo>
                    <a:pt x="73" y="47"/>
                  </a:lnTo>
                  <a:lnTo>
                    <a:pt x="107" y="25"/>
                  </a:lnTo>
                  <a:lnTo>
                    <a:pt x="148" y="2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04" name="Freeform 30"/>
            <p:cNvSpPr>
              <a:spLocks/>
            </p:cNvSpPr>
            <p:nvPr/>
          </p:nvSpPr>
          <p:spPr bwMode="auto">
            <a:xfrm>
              <a:off x="1495425" y="4143376"/>
              <a:ext cx="601663" cy="130175"/>
            </a:xfrm>
            <a:custGeom>
              <a:avLst/>
              <a:gdLst>
                <a:gd name="T0" fmla="*/ 80 w 758"/>
                <a:gd name="T1" fmla="*/ 3 h 164"/>
                <a:gd name="T2" fmla="*/ 53 w 758"/>
                <a:gd name="T3" fmla="*/ 0 h 164"/>
                <a:gd name="T4" fmla="*/ 32 w 758"/>
                <a:gd name="T5" fmla="*/ 3 h 164"/>
                <a:gd name="T6" fmla="*/ 17 w 758"/>
                <a:gd name="T7" fmla="*/ 11 h 164"/>
                <a:gd name="T8" fmla="*/ 6 w 758"/>
                <a:gd name="T9" fmla="*/ 22 h 164"/>
                <a:gd name="T10" fmla="*/ 0 w 758"/>
                <a:gd name="T11" fmla="*/ 37 h 164"/>
                <a:gd name="T12" fmla="*/ 0 w 758"/>
                <a:gd name="T13" fmla="*/ 56 h 164"/>
                <a:gd name="T14" fmla="*/ 5 w 758"/>
                <a:gd name="T15" fmla="*/ 75 h 164"/>
                <a:gd name="T16" fmla="*/ 14 w 758"/>
                <a:gd name="T17" fmla="*/ 96 h 164"/>
                <a:gd name="T18" fmla="*/ 69 w 758"/>
                <a:gd name="T19" fmla="*/ 111 h 164"/>
                <a:gd name="T20" fmla="*/ 121 w 758"/>
                <a:gd name="T21" fmla="*/ 125 h 164"/>
                <a:gd name="T22" fmla="*/ 172 w 758"/>
                <a:gd name="T23" fmla="*/ 136 h 164"/>
                <a:gd name="T24" fmla="*/ 220 w 758"/>
                <a:gd name="T25" fmla="*/ 147 h 164"/>
                <a:gd name="T26" fmla="*/ 268 w 758"/>
                <a:gd name="T27" fmla="*/ 154 h 164"/>
                <a:gd name="T28" fmla="*/ 314 w 758"/>
                <a:gd name="T29" fmla="*/ 159 h 164"/>
                <a:gd name="T30" fmla="*/ 357 w 758"/>
                <a:gd name="T31" fmla="*/ 163 h 164"/>
                <a:gd name="T32" fmla="*/ 401 w 758"/>
                <a:gd name="T33" fmla="*/ 164 h 164"/>
                <a:gd name="T34" fmla="*/ 444 w 758"/>
                <a:gd name="T35" fmla="*/ 164 h 164"/>
                <a:gd name="T36" fmla="*/ 485 w 758"/>
                <a:gd name="T37" fmla="*/ 161 h 164"/>
                <a:gd name="T38" fmla="*/ 527 w 758"/>
                <a:gd name="T39" fmla="*/ 156 h 164"/>
                <a:gd name="T40" fmla="*/ 568 w 758"/>
                <a:gd name="T41" fmla="*/ 148 h 164"/>
                <a:gd name="T42" fmla="*/ 610 w 758"/>
                <a:gd name="T43" fmla="*/ 139 h 164"/>
                <a:gd name="T44" fmla="*/ 650 w 758"/>
                <a:gd name="T45" fmla="*/ 127 h 164"/>
                <a:gd name="T46" fmla="*/ 693 w 758"/>
                <a:gd name="T47" fmla="*/ 112 h 164"/>
                <a:gd name="T48" fmla="*/ 734 w 758"/>
                <a:gd name="T49" fmla="*/ 96 h 164"/>
                <a:gd name="T50" fmla="*/ 750 w 758"/>
                <a:gd name="T51" fmla="*/ 79 h 164"/>
                <a:gd name="T52" fmla="*/ 758 w 758"/>
                <a:gd name="T53" fmla="*/ 63 h 164"/>
                <a:gd name="T54" fmla="*/ 758 w 758"/>
                <a:gd name="T55" fmla="*/ 48 h 164"/>
                <a:gd name="T56" fmla="*/ 753 w 758"/>
                <a:gd name="T57" fmla="*/ 35 h 164"/>
                <a:gd name="T58" fmla="*/ 742 w 758"/>
                <a:gd name="T59" fmla="*/ 25 h 164"/>
                <a:gd name="T60" fmla="*/ 728 w 758"/>
                <a:gd name="T61" fmla="*/ 15 h 164"/>
                <a:gd name="T62" fmla="*/ 712 w 758"/>
                <a:gd name="T63" fmla="*/ 7 h 164"/>
                <a:gd name="T64" fmla="*/ 695 w 758"/>
                <a:gd name="T65" fmla="*/ 3 h 164"/>
                <a:gd name="T66" fmla="*/ 670 w 758"/>
                <a:gd name="T67" fmla="*/ 15 h 164"/>
                <a:gd name="T68" fmla="*/ 640 w 758"/>
                <a:gd name="T69" fmla="*/ 26 h 164"/>
                <a:gd name="T70" fmla="*/ 605 w 758"/>
                <a:gd name="T71" fmla="*/ 36 h 164"/>
                <a:gd name="T72" fmla="*/ 567 w 758"/>
                <a:gd name="T73" fmla="*/ 45 h 164"/>
                <a:gd name="T74" fmla="*/ 527 w 758"/>
                <a:gd name="T75" fmla="*/ 52 h 164"/>
                <a:gd name="T76" fmla="*/ 483 w 758"/>
                <a:gd name="T77" fmla="*/ 58 h 164"/>
                <a:gd name="T78" fmla="*/ 439 w 758"/>
                <a:gd name="T79" fmla="*/ 61 h 164"/>
                <a:gd name="T80" fmla="*/ 393 w 758"/>
                <a:gd name="T81" fmla="*/ 64 h 164"/>
                <a:gd name="T82" fmla="*/ 348 w 758"/>
                <a:gd name="T83" fmla="*/ 65 h 164"/>
                <a:gd name="T84" fmla="*/ 303 w 758"/>
                <a:gd name="T85" fmla="*/ 63 h 164"/>
                <a:gd name="T86" fmla="*/ 258 w 758"/>
                <a:gd name="T87" fmla="*/ 59 h 164"/>
                <a:gd name="T88" fmla="*/ 217 w 758"/>
                <a:gd name="T89" fmla="*/ 52 h 164"/>
                <a:gd name="T90" fmla="*/ 176 w 758"/>
                <a:gd name="T91" fmla="*/ 44 h 164"/>
                <a:gd name="T92" fmla="*/ 141 w 758"/>
                <a:gd name="T93" fmla="*/ 33 h 164"/>
                <a:gd name="T94" fmla="*/ 107 w 758"/>
                <a:gd name="T95" fmla="*/ 19 h 164"/>
                <a:gd name="T96" fmla="*/ 80 w 758"/>
                <a:gd name="T97" fmla="*/ 3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758" h="164">
                  <a:moveTo>
                    <a:pt x="80" y="3"/>
                  </a:moveTo>
                  <a:lnTo>
                    <a:pt x="53" y="0"/>
                  </a:lnTo>
                  <a:lnTo>
                    <a:pt x="32" y="3"/>
                  </a:lnTo>
                  <a:lnTo>
                    <a:pt x="17" y="11"/>
                  </a:lnTo>
                  <a:lnTo>
                    <a:pt x="6" y="22"/>
                  </a:lnTo>
                  <a:lnTo>
                    <a:pt x="0" y="37"/>
                  </a:lnTo>
                  <a:lnTo>
                    <a:pt x="0" y="56"/>
                  </a:lnTo>
                  <a:lnTo>
                    <a:pt x="5" y="75"/>
                  </a:lnTo>
                  <a:lnTo>
                    <a:pt x="14" y="96"/>
                  </a:lnTo>
                  <a:lnTo>
                    <a:pt x="69" y="111"/>
                  </a:lnTo>
                  <a:lnTo>
                    <a:pt x="121" y="125"/>
                  </a:lnTo>
                  <a:lnTo>
                    <a:pt x="172" y="136"/>
                  </a:lnTo>
                  <a:lnTo>
                    <a:pt x="220" y="147"/>
                  </a:lnTo>
                  <a:lnTo>
                    <a:pt x="268" y="154"/>
                  </a:lnTo>
                  <a:lnTo>
                    <a:pt x="314" y="159"/>
                  </a:lnTo>
                  <a:lnTo>
                    <a:pt x="357" y="163"/>
                  </a:lnTo>
                  <a:lnTo>
                    <a:pt x="401" y="164"/>
                  </a:lnTo>
                  <a:lnTo>
                    <a:pt x="444" y="164"/>
                  </a:lnTo>
                  <a:lnTo>
                    <a:pt x="485" y="161"/>
                  </a:lnTo>
                  <a:lnTo>
                    <a:pt x="527" y="156"/>
                  </a:lnTo>
                  <a:lnTo>
                    <a:pt x="568" y="148"/>
                  </a:lnTo>
                  <a:lnTo>
                    <a:pt x="610" y="139"/>
                  </a:lnTo>
                  <a:lnTo>
                    <a:pt x="650" y="127"/>
                  </a:lnTo>
                  <a:lnTo>
                    <a:pt x="693" y="112"/>
                  </a:lnTo>
                  <a:lnTo>
                    <a:pt x="734" y="96"/>
                  </a:lnTo>
                  <a:lnTo>
                    <a:pt x="750" y="79"/>
                  </a:lnTo>
                  <a:lnTo>
                    <a:pt x="758" y="63"/>
                  </a:lnTo>
                  <a:lnTo>
                    <a:pt x="758" y="48"/>
                  </a:lnTo>
                  <a:lnTo>
                    <a:pt x="753" y="35"/>
                  </a:lnTo>
                  <a:lnTo>
                    <a:pt x="742" y="25"/>
                  </a:lnTo>
                  <a:lnTo>
                    <a:pt x="728" y="15"/>
                  </a:lnTo>
                  <a:lnTo>
                    <a:pt x="712" y="7"/>
                  </a:lnTo>
                  <a:lnTo>
                    <a:pt x="695" y="3"/>
                  </a:lnTo>
                  <a:lnTo>
                    <a:pt x="670" y="15"/>
                  </a:lnTo>
                  <a:lnTo>
                    <a:pt x="640" y="26"/>
                  </a:lnTo>
                  <a:lnTo>
                    <a:pt x="605" y="36"/>
                  </a:lnTo>
                  <a:lnTo>
                    <a:pt x="567" y="45"/>
                  </a:lnTo>
                  <a:lnTo>
                    <a:pt x="527" y="52"/>
                  </a:lnTo>
                  <a:lnTo>
                    <a:pt x="483" y="58"/>
                  </a:lnTo>
                  <a:lnTo>
                    <a:pt x="439" y="61"/>
                  </a:lnTo>
                  <a:lnTo>
                    <a:pt x="393" y="64"/>
                  </a:lnTo>
                  <a:lnTo>
                    <a:pt x="348" y="65"/>
                  </a:lnTo>
                  <a:lnTo>
                    <a:pt x="303" y="63"/>
                  </a:lnTo>
                  <a:lnTo>
                    <a:pt x="258" y="59"/>
                  </a:lnTo>
                  <a:lnTo>
                    <a:pt x="217" y="52"/>
                  </a:lnTo>
                  <a:lnTo>
                    <a:pt x="176" y="44"/>
                  </a:lnTo>
                  <a:lnTo>
                    <a:pt x="141" y="33"/>
                  </a:lnTo>
                  <a:lnTo>
                    <a:pt x="107" y="19"/>
                  </a:lnTo>
                  <a:lnTo>
                    <a:pt x="80" y="3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05" name="Freeform 31"/>
            <p:cNvSpPr>
              <a:spLocks/>
            </p:cNvSpPr>
            <p:nvPr/>
          </p:nvSpPr>
          <p:spPr bwMode="auto">
            <a:xfrm>
              <a:off x="1501775" y="4149726"/>
              <a:ext cx="584200" cy="120650"/>
            </a:xfrm>
            <a:custGeom>
              <a:avLst/>
              <a:gdLst>
                <a:gd name="T0" fmla="*/ 81 w 737"/>
                <a:gd name="T1" fmla="*/ 4 h 153"/>
                <a:gd name="T2" fmla="*/ 54 w 737"/>
                <a:gd name="T3" fmla="*/ 0 h 153"/>
                <a:gd name="T4" fmla="*/ 34 w 737"/>
                <a:gd name="T5" fmla="*/ 3 h 153"/>
                <a:gd name="T6" fmla="*/ 18 w 737"/>
                <a:gd name="T7" fmla="*/ 10 h 153"/>
                <a:gd name="T8" fmla="*/ 7 w 737"/>
                <a:gd name="T9" fmla="*/ 20 h 153"/>
                <a:gd name="T10" fmla="*/ 0 w 737"/>
                <a:gd name="T11" fmla="*/ 33 h 153"/>
                <a:gd name="T12" fmla="*/ 0 w 737"/>
                <a:gd name="T13" fmla="*/ 49 h 153"/>
                <a:gd name="T14" fmla="*/ 5 w 737"/>
                <a:gd name="T15" fmla="*/ 66 h 153"/>
                <a:gd name="T16" fmla="*/ 15 w 737"/>
                <a:gd name="T17" fmla="*/ 86 h 153"/>
                <a:gd name="T18" fmla="*/ 66 w 737"/>
                <a:gd name="T19" fmla="*/ 102 h 153"/>
                <a:gd name="T20" fmla="*/ 115 w 737"/>
                <a:gd name="T21" fmla="*/ 115 h 153"/>
                <a:gd name="T22" fmla="*/ 164 w 737"/>
                <a:gd name="T23" fmla="*/ 126 h 153"/>
                <a:gd name="T24" fmla="*/ 211 w 737"/>
                <a:gd name="T25" fmla="*/ 135 h 153"/>
                <a:gd name="T26" fmla="*/ 257 w 737"/>
                <a:gd name="T27" fmla="*/ 143 h 153"/>
                <a:gd name="T28" fmla="*/ 301 w 737"/>
                <a:gd name="T29" fmla="*/ 149 h 153"/>
                <a:gd name="T30" fmla="*/ 345 w 737"/>
                <a:gd name="T31" fmla="*/ 151 h 153"/>
                <a:gd name="T32" fmla="*/ 389 w 737"/>
                <a:gd name="T33" fmla="*/ 153 h 153"/>
                <a:gd name="T34" fmla="*/ 430 w 737"/>
                <a:gd name="T35" fmla="*/ 153 h 153"/>
                <a:gd name="T36" fmla="*/ 472 w 737"/>
                <a:gd name="T37" fmla="*/ 149 h 153"/>
                <a:gd name="T38" fmla="*/ 513 w 737"/>
                <a:gd name="T39" fmla="*/ 145 h 153"/>
                <a:gd name="T40" fmla="*/ 553 w 737"/>
                <a:gd name="T41" fmla="*/ 138 h 153"/>
                <a:gd name="T42" fmla="*/ 594 w 737"/>
                <a:gd name="T43" fmla="*/ 128 h 153"/>
                <a:gd name="T44" fmla="*/ 634 w 737"/>
                <a:gd name="T45" fmla="*/ 117 h 153"/>
                <a:gd name="T46" fmla="*/ 673 w 737"/>
                <a:gd name="T47" fmla="*/ 103 h 153"/>
                <a:gd name="T48" fmla="*/ 713 w 737"/>
                <a:gd name="T49" fmla="*/ 88 h 153"/>
                <a:gd name="T50" fmla="*/ 728 w 737"/>
                <a:gd name="T51" fmla="*/ 72 h 153"/>
                <a:gd name="T52" fmla="*/ 735 w 737"/>
                <a:gd name="T53" fmla="*/ 57 h 153"/>
                <a:gd name="T54" fmla="*/ 737 w 737"/>
                <a:gd name="T55" fmla="*/ 44 h 153"/>
                <a:gd name="T56" fmla="*/ 731 w 737"/>
                <a:gd name="T57" fmla="*/ 32 h 153"/>
                <a:gd name="T58" fmla="*/ 722 w 737"/>
                <a:gd name="T59" fmla="*/ 22 h 153"/>
                <a:gd name="T60" fmla="*/ 709 w 737"/>
                <a:gd name="T61" fmla="*/ 13 h 153"/>
                <a:gd name="T62" fmla="*/ 694 w 737"/>
                <a:gd name="T63" fmla="*/ 7 h 153"/>
                <a:gd name="T64" fmla="*/ 678 w 737"/>
                <a:gd name="T65" fmla="*/ 3 h 153"/>
                <a:gd name="T66" fmla="*/ 652 w 737"/>
                <a:gd name="T67" fmla="*/ 14 h 153"/>
                <a:gd name="T68" fmla="*/ 621 w 737"/>
                <a:gd name="T69" fmla="*/ 25 h 153"/>
                <a:gd name="T70" fmla="*/ 588 w 737"/>
                <a:gd name="T71" fmla="*/ 35 h 153"/>
                <a:gd name="T72" fmla="*/ 551 w 737"/>
                <a:gd name="T73" fmla="*/ 43 h 153"/>
                <a:gd name="T74" fmla="*/ 512 w 737"/>
                <a:gd name="T75" fmla="*/ 50 h 153"/>
                <a:gd name="T76" fmla="*/ 472 w 737"/>
                <a:gd name="T77" fmla="*/ 55 h 153"/>
                <a:gd name="T78" fmla="*/ 429 w 737"/>
                <a:gd name="T79" fmla="*/ 59 h 153"/>
                <a:gd name="T80" fmla="*/ 385 w 737"/>
                <a:gd name="T81" fmla="*/ 62 h 153"/>
                <a:gd name="T82" fmla="*/ 342 w 737"/>
                <a:gd name="T83" fmla="*/ 62 h 153"/>
                <a:gd name="T84" fmla="*/ 299 w 737"/>
                <a:gd name="T85" fmla="*/ 60 h 153"/>
                <a:gd name="T86" fmla="*/ 257 w 737"/>
                <a:gd name="T87" fmla="*/ 57 h 153"/>
                <a:gd name="T88" fmla="*/ 217 w 737"/>
                <a:gd name="T89" fmla="*/ 51 h 153"/>
                <a:gd name="T90" fmla="*/ 178 w 737"/>
                <a:gd name="T91" fmla="*/ 43 h 153"/>
                <a:gd name="T92" fmla="*/ 142 w 737"/>
                <a:gd name="T93" fmla="*/ 33 h 153"/>
                <a:gd name="T94" fmla="*/ 110 w 737"/>
                <a:gd name="T95" fmla="*/ 19 h 153"/>
                <a:gd name="T96" fmla="*/ 81 w 737"/>
                <a:gd name="T97" fmla="*/ 4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737" h="153">
                  <a:moveTo>
                    <a:pt x="81" y="4"/>
                  </a:moveTo>
                  <a:lnTo>
                    <a:pt x="54" y="0"/>
                  </a:lnTo>
                  <a:lnTo>
                    <a:pt x="34" y="3"/>
                  </a:lnTo>
                  <a:lnTo>
                    <a:pt x="18" y="10"/>
                  </a:lnTo>
                  <a:lnTo>
                    <a:pt x="7" y="20"/>
                  </a:lnTo>
                  <a:lnTo>
                    <a:pt x="0" y="33"/>
                  </a:lnTo>
                  <a:lnTo>
                    <a:pt x="0" y="49"/>
                  </a:lnTo>
                  <a:lnTo>
                    <a:pt x="5" y="66"/>
                  </a:lnTo>
                  <a:lnTo>
                    <a:pt x="15" y="86"/>
                  </a:lnTo>
                  <a:lnTo>
                    <a:pt x="66" y="102"/>
                  </a:lnTo>
                  <a:lnTo>
                    <a:pt x="115" y="115"/>
                  </a:lnTo>
                  <a:lnTo>
                    <a:pt x="164" y="126"/>
                  </a:lnTo>
                  <a:lnTo>
                    <a:pt x="211" y="135"/>
                  </a:lnTo>
                  <a:lnTo>
                    <a:pt x="257" y="143"/>
                  </a:lnTo>
                  <a:lnTo>
                    <a:pt x="301" y="149"/>
                  </a:lnTo>
                  <a:lnTo>
                    <a:pt x="345" y="151"/>
                  </a:lnTo>
                  <a:lnTo>
                    <a:pt x="389" y="153"/>
                  </a:lnTo>
                  <a:lnTo>
                    <a:pt x="430" y="153"/>
                  </a:lnTo>
                  <a:lnTo>
                    <a:pt x="472" y="149"/>
                  </a:lnTo>
                  <a:lnTo>
                    <a:pt x="513" y="145"/>
                  </a:lnTo>
                  <a:lnTo>
                    <a:pt x="553" y="138"/>
                  </a:lnTo>
                  <a:lnTo>
                    <a:pt x="594" y="128"/>
                  </a:lnTo>
                  <a:lnTo>
                    <a:pt x="634" y="117"/>
                  </a:lnTo>
                  <a:lnTo>
                    <a:pt x="673" y="103"/>
                  </a:lnTo>
                  <a:lnTo>
                    <a:pt x="713" y="88"/>
                  </a:lnTo>
                  <a:lnTo>
                    <a:pt x="728" y="72"/>
                  </a:lnTo>
                  <a:lnTo>
                    <a:pt x="735" y="57"/>
                  </a:lnTo>
                  <a:lnTo>
                    <a:pt x="737" y="44"/>
                  </a:lnTo>
                  <a:lnTo>
                    <a:pt x="731" y="32"/>
                  </a:lnTo>
                  <a:lnTo>
                    <a:pt x="722" y="22"/>
                  </a:lnTo>
                  <a:lnTo>
                    <a:pt x="709" y="13"/>
                  </a:lnTo>
                  <a:lnTo>
                    <a:pt x="694" y="7"/>
                  </a:lnTo>
                  <a:lnTo>
                    <a:pt x="678" y="3"/>
                  </a:lnTo>
                  <a:lnTo>
                    <a:pt x="652" y="14"/>
                  </a:lnTo>
                  <a:lnTo>
                    <a:pt x="621" y="25"/>
                  </a:lnTo>
                  <a:lnTo>
                    <a:pt x="588" y="35"/>
                  </a:lnTo>
                  <a:lnTo>
                    <a:pt x="551" y="43"/>
                  </a:lnTo>
                  <a:lnTo>
                    <a:pt x="512" y="50"/>
                  </a:lnTo>
                  <a:lnTo>
                    <a:pt x="472" y="55"/>
                  </a:lnTo>
                  <a:lnTo>
                    <a:pt x="429" y="59"/>
                  </a:lnTo>
                  <a:lnTo>
                    <a:pt x="385" y="62"/>
                  </a:lnTo>
                  <a:lnTo>
                    <a:pt x="342" y="62"/>
                  </a:lnTo>
                  <a:lnTo>
                    <a:pt x="299" y="60"/>
                  </a:lnTo>
                  <a:lnTo>
                    <a:pt x="257" y="57"/>
                  </a:lnTo>
                  <a:lnTo>
                    <a:pt x="217" y="51"/>
                  </a:lnTo>
                  <a:lnTo>
                    <a:pt x="178" y="43"/>
                  </a:lnTo>
                  <a:lnTo>
                    <a:pt x="142" y="33"/>
                  </a:lnTo>
                  <a:lnTo>
                    <a:pt x="110" y="19"/>
                  </a:lnTo>
                  <a:lnTo>
                    <a:pt x="81" y="4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06" name="Freeform 32"/>
            <p:cNvSpPr>
              <a:spLocks/>
            </p:cNvSpPr>
            <p:nvPr/>
          </p:nvSpPr>
          <p:spPr bwMode="auto">
            <a:xfrm>
              <a:off x="1508125" y="4156076"/>
              <a:ext cx="566738" cy="111125"/>
            </a:xfrm>
            <a:custGeom>
              <a:avLst/>
              <a:gdLst>
                <a:gd name="T0" fmla="*/ 83 w 716"/>
                <a:gd name="T1" fmla="*/ 3 h 139"/>
                <a:gd name="T2" fmla="*/ 57 w 716"/>
                <a:gd name="T3" fmla="*/ 0 h 139"/>
                <a:gd name="T4" fmla="*/ 36 w 716"/>
                <a:gd name="T5" fmla="*/ 1 h 139"/>
                <a:gd name="T6" fmla="*/ 19 w 716"/>
                <a:gd name="T7" fmla="*/ 7 h 139"/>
                <a:gd name="T8" fmla="*/ 7 w 716"/>
                <a:gd name="T9" fmla="*/ 15 h 139"/>
                <a:gd name="T10" fmla="*/ 1 w 716"/>
                <a:gd name="T11" fmla="*/ 26 h 139"/>
                <a:gd name="T12" fmla="*/ 0 w 716"/>
                <a:gd name="T13" fmla="*/ 41 h 139"/>
                <a:gd name="T14" fmla="*/ 6 w 716"/>
                <a:gd name="T15" fmla="*/ 57 h 139"/>
                <a:gd name="T16" fmla="*/ 16 w 716"/>
                <a:gd name="T17" fmla="*/ 75 h 139"/>
                <a:gd name="T18" fmla="*/ 64 w 716"/>
                <a:gd name="T19" fmla="*/ 90 h 139"/>
                <a:gd name="T20" fmla="*/ 111 w 716"/>
                <a:gd name="T21" fmla="*/ 103 h 139"/>
                <a:gd name="T22" fmla="*/ 157 w 716"/>
                <a:gd name="T23" fmla="*/ 115 h 139"/>
                <a:gd name="T24" fmla="*/ 202 w 716"/>
                <a:gd name="T25" fmla="*/ 124 h 139"/>
                <a:gd name="T26" fmla="*/ 247 w 716"/>
                <a:gd name="T27" fmla="*/ 131 h 139"/>
                <a:gd name="T28" fmla="*/ 291 w 716"/>
                <a:gd name="T29" fmla="*/ 136 h 139"/>
                <a:gd name="T30" fmla="*/ 333 w 716"/>
                <a:gd name="T31" fmla="*/ 138 h 139"/>
                <a:gd name="T32" fmla="*/ 376 w 716"/>
                <a:gd name="T33" fmla="*/ 139 h 139"/>
                <a:gd name="T34" fmla="*/ 417 w 716"/>
                <a:gd name="T35" fmla="*/ 138 h 139"/>
                <a:gd name="T36" fmla="*/ 459 w 716"/>
                <a:gd name="T37" fmla="*/ 135 h 139"/>
                <a:gd name="T38" fmla="*/ 500 w 716"/>
                <a:gd name="T39" fmla="*/ 130 h 139"/>
                <a:gd name="T40" fmla="*/ 539 w 716"/>
                <a:gd name="T41" fmla="*/ 123 h 139"/>
                <a:gd name="T42" fmla="*/ 580 w 716"/>
                <a:gd name="T43" fmla="*/ 115 h 139"/>
                <a:gd name="T44" fmla="*/ 619 w 716"/>
                <a:gd name="T45" fmla="*/ 105 h 139"/>
                <a:gd name="T46" fmla="*/ 657 w 716"/>
                <a:gd name="T47" fmla="*/ 92 h 139"/>
                <a:gd name="T48" fmla="*/ 695 w 716"/>
                <a:gd name="T49" fmla="*/ 78 h 139"/>
                <a:gd name="T50" fmla="*/ 709 w 716"/>
                <a:gd name="T51" fmla="*/ 63 h 139"/>
                <a:gd name="T52" fmla="*/ 716 w 716"/>
                <a:gd name="T53" fmla="*/ 50 h 139"/>
                <a:gd name="T54" fmla="*/ 716 w 716"/>
                <a:gd name="T55" fmla="*/ 38 h 139"/>
                <a:gd name="T56" fmla="*/ 711 w 716"/>
                <a:gd name="T57" fmla="*/ 27 h 139"/>
                <a:gd name="T58" fmla="*/ 702 w 716"/>
                <a:gd name="T59" fmla="*/ 18 h 139"/>
                <a:gd name="T60" fmla="*/ 690 w 716"/>
                <a:gd name="T61" fmla="*/ 10 h 139"/>
                <a:gd name="T62" fmla="*/ 677 w 716"/>
                <a:gd name="T63" fmla="*/ 4 h 139"/>
                <a:gd name="T64" fmla="*/ 662 w 716"/>
                <a:gd name="T65" fmla="*/ 1 h 139"/>
                <a:gd name="T66" fmla="*/ 635 w 716"/>
                <a:gd name="T67" fmla="*/ 11 h 139"/>
                <a:gd name="T68" fmla="*/ 605 w 716"/>
                <a:gd name="T69" fmla="*/ 22 h 139"/>
                <a:gd name="T70" fmla="*/ 573 w 716"/>
                <a:gd name="T71" fmla="*/ 31 h 139"/>
                <a:gd name="T72" fmla="*/ 537 w 716"/>
                <a:gd name="T73" fmla="*/ 38 h 139"/>
                <a:gd name="T74" fmla="*/ 499 w 716"/>
                <a:gd name="T75" fmla="*/ 45 h 139"/>
                <a:gd name="T76" fmla="*/ 460 w 716"/>
                <a:gd name="T77" fmla="*/ 49 h 139"/>
                <a:gd name="T78" fmla="*/ 420 w 716"/>
                <a:gd name="T79" fmla="*/ 54 h 139"/>
                <a:gd name="T80" fmla="*/ 378 w 716"/>
                <a:gd name="T81" fmla="*/ 55 h 139"/>
                <a:gd name="T82" fmla="*/ 337 w 716"/>
                <a:gd name="T83" fmla="*/ 56 h 139"/>
                <a:gd name="T84" fmla="*/ 295 w 716"/>
                <a:gd name="T85" fmla="*/ 55 h 139"/>
                <a:gd name="T86" fmla="*/ 256 w 716"/>
                <a:gd name="T87" fmla="*/ 52 h 139"/>
                <a:gd name="T88" fmla="*/ 217 w 716"/>
                <a:gd name="T89" fmla="*/ 46 h 139"/>
                <a:gd name="T90" fmla="*/ 179 w 716"/>
                <a:gd name="T91" fmla="*/ 39 h 139"/>
                <a:gd name="T92" fmla="*/ 144 w 716"/>
                <a:gd name="T93" fmla="*/ 30 h 139"/>
                <a:gd name="T94" fmla="*/ 112 w 716"/>
                <a:gd name="T95" fmla="*/ 17 h 139"/>
                <a:gd name="T96" fmla="*/ 83 w 716"/>
                <a:gd name="T97" fmla="*/ 3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716" h="139">
                  <a:moveTo>
                    <a:pt x="83" y="3"/>
                  </a:moveTo>
                  <a:lnTo>
                    <a:pt x="57" y="0"/>
                  </a:lnTo>
                  <a:lnTo>
                    <a:pt x="36" y="1"/>
                  </a:lnTo>
                  <a:lnTo>
                    <a:pt x="19" y="7"/>
                  </a:lnTo>
                  <a:lnTo>
                    <a:pt x="7" y="15"/>
                  </a:lnTo>
                  <a:lnTo>
                    <a:pt x="1" y="26"/>
                  </a:lnTo>
                  <a:lnTo>
                    <a:pt x="0" y="41"/>
                  </a:lnTo>
                  <a:lnTo>
                    <a:pt x="6" y="57"/>
                  </a:lnTo>
                  <a:lnTo>
                    <a:pt x="16" y="75"/>
                  </a:lnTo>
                  <a:lnTo>
                    <a:pt x="64" y="90"/>
                  </a:lnTo>
                  <a:lnTo>
                    <a:pt x="111" y="103"/>
                  </a:lnTo>
                  <a:lnTo>
                    <a:pt x="157" y="115"/>
                  </a:lnTo>
                  <a:lnTo>
                    <a:pt x="202" y="124"/>
                  </a:lnTo>
                  <a:lnTo>
                    <a:pt x="247" y="131"/>
                  </a:lnTo>
                  <a:lnTo>
                    <a:pt x="291" y="136"/>
                  </a:lnTo>
                  <a:lnTo>
                    <a:pt x="333" y="138"/>
                  </a:lnTo>
                  <a:lnTo>
                    <a:pt x="376" y="139"/>
                  </a:lnTo>
                  <a:lnTo>
                    <a:pt x="417" y="138"/>
                  </a:lnTo>
                  <a:lnTo>
                    <a:pt x="459" y="135"/>
                  </a:lnTo>
                  <a:lnTo>
                    <a:pt x="500" y="130"/>
                  </a:lnTo>
                  <a:lnTo>
                    <a:pt x="539" y="123"/>
                  </a:lnTo>
                  <a:lnTo>
                    <a:pt x="580" y="115"/>
                  </a:lnTo>
                  <a:lnTo>
                    <a:pt x="619" y="105"/>
                  </a:lnTo>
                  <a:lnTo>
                    <a:pt x="657" y="92"/>
                  </a:lnTo>
                  <a:lnTo>
                    <a:pt x="695" y="78"/>
                  </a:lnTo>
                  <a:lnTo>
                    <a:pt x="709" y="63"/>
                  </a:lnTo>
                  <a:lnTo>
                    <a:pt x="716" y="50"/>
                  </a:lnTo>
                  <a:lnTo>
                    <a:pt x="716" y="38"/>
                  </a:lnTo>
                  <a:lnTo>
                    <a:pt x="711" y="27"/>
                  </a:lnTo>
                  <a:lnTo>
                    <a:pt x="702" y="18"/>
                  </a:lnTo>
                  <a:lnTo>
                    <a:pt x="690" y="10"/>
                  </a:lnTo>
                  <a:lnTo>
                    <a:pt x="677" y="4"/>
                  </a:lnTo>
                  <a:lnTo>
                    <a:pt x="662" y="1"/>
                  </a:lnTo>
                  <a:lnTo>
                    <a:pt x="635" y="11"/>
                  </a:lnTo>
                  <a:lnTo>
                    <a:pt x="605" y="22"/>
                  </a:lnTo>
                  <a:lnTo>
                    <a:pt x="573" y="31"/>
                  </a:lnTo>
                  <a:lnTo>
                    <a:pt x="537" y="38"/>
                  </a:lnTo>
                  <a:lnTo>
                    <a:pt x="499" y="45"/>
                  </a:lnTo>
                  <a:lnTo>
                    <a:pt x="460" y="49"/>
                  </a:lnTo>
                  <a:lnTo>
                    <a:pt x="420" y="54"/>
                  </a:lnTo>
                  <a:lnTo>
                    <a:pt x="378" y="55"/>
                  </a:lnTo>
                  <a:lnTo>
                    <a:pt x="337" y="56"/>
                  </a:lnTo>
                  <a:lnTo>
                    <a:pt x="295" y="55"/>
                  </a:lnTo>
                  <a:lnTo>
                    <a:pt x="256" y="52"/>
                  </a:lnTo>
                  <a:lnTo>
                    <a:pt x="217" y="46"/>
                  </a:lnTo>
                  <a:lnTo>
                    <a:pt x="179" y="39"/>
                  </a:lnTo>
                  <a:lnTo>
                    <a:pt x="144" y="30"/>
                  </a:lnTo>
                  <a:lnTo>
                    <a:pt x="112" y="17"/>
                  </a:lnTo>
                  <a:lnTo>
                    <a:pt x="83" y="3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07" name="Freeform 33"/>
            <p:cNvSpPr>
              <a:spLocks/>
            </p:cNvSpPr>
            <p:nvPr/>
          </p:nvSpPr>
          <p:spPr bwMode="auto">
            <a:xfrm>
              <a:off x="1514475" y="4164013"/>
              <a:ext cx="549275" cy="100013"/>
            </a:xfrm>
            <a:custGeom>
              <a:avLst/>
              <a:gdLst>
                <a:gd name="T0" fmla="*/ 84 w 693"/>
                <a:gd name="T1" fmla="*/ 3 h 127"/>
                <a:gd name="T2" fmla="*/ 58 w 693"/>
                <a:gd name="T3" fmla="*/ 0 h 127"/>
                <a:gd name="T4" fmla="*/ 36 w 693"/>
                <a:gd name="T5" fmla="*/ 0 h 127"/>
                <a:gd name="T6" fmla="*/ 20 w 693"/>
                <a:gd name="T7" fmla="*/ 4 h 127"/>
                <a:gd name="T8" fmla="*/ 8 w 693"/>
                <a:gd name="T9" fmla="*/ 11 h 127"/>
                <a:gd name="T10" fmla="*/ 1 w 693"/>
                <a:gd name="T11" fmla="*/ 21 h 127"/>
                <a:gd name="T12" fmla="*/ 0 w 693"/>
                <a:gd name="T13" fmla="*/ 33 h 127"/>
                <a:gd name="T14" fmla="*/ 6 w 693"/>
                <a:gd name="T15" fmla="*/ 47 h 127"/>
                <a:gd name="T16" fmla="*/ 18 w 693"/>
                <a:gd name="T17" fmla="*/ 63 h 127"/>
                <a:gd name="T18" fmla="*/ 61 w 693"/>
                <a:gd name="T19" fmla="*/ 79 h 127"/>
                <a:gd name="T20" fmla="*/ 105 w 693"/>
                <a:gd name="T21" fmla="*/ 92 h 127"/>
                <a:gd name="T22" fmla="*/ 149 w 693"/>
                <a:gd name="T23" fmla="*/ 104 h 127"/>
                <a:gd name="T24" fmla="*/ 191 w 693"/>
                <a:gd name="T25" fmla="*/ 113 h 127"/>
                <a:gd name="T26" fmla="*/ 235 w 693"/>
                <a:gd name="T27" fmla="*/ 119 h 127"/>
                <a:gd name="T28" fmla="*/ 278 w 693"/>
                <a:gd name="T29" fmla="*/ 123 h 127"/>
                <a:gd name="T30" fmla="*/ 321 w 693"/>
                <a:gd name="T31" fmla="*/ 127 h 127"/>
                <a:gd name="T32" fmla="*/ 362 w 693"/>
                <a:gd name="T33" fmla="*/ 127 h 127"/>
                <a:gd name="T34" fmla="*/ 404 w 693"/>
                <a:gd name="T35" fmla="*/ 126 h 127"/>
                <a:gd name="T36" fmla="*/ 445 w 693"/>
                <a:gd name="T37" fmla="*/ 123 h 127"/>
                <a:gd name="T38" fmla="*/ 485 w 693"/>
                <a:gd name="T39" fmla="*/ 117 h 127"/>
                <a:gd name="T40" fmla="*/ 526 w 693"/>
                <a:gd name="T41" fmla="*/ 112 h 127"/>
                <a:gd name="T42" fmla="*/ 564 w 693"/>
                <a:gd name="T43" fmla="*/ 104 h 127"/>
                <a:gd name="T44" fmla="*/ 602 w 693"/>
                <a:gd name="T45" fmla="*/ 93 h 127"/>
                <a:gd name="T46" fmla="*/ 640 w 693"/>
                <a:gd name="T47" fmla="*/ 82 h 127"/>
                <a:gd name="T48" fmla="*/ 675 w 693"/>
                <a:gd name="T49" fmla="*/ 69 h 127"/>
                <a:gd name="T50" fmla="*/ 687 w 693"/>
                <a:gd name="T51" fmla="*/ 55 h 127"/>
                <a:gd name="T52" fmla="*/ 693 w 693"/>
                <a:gd name="T53" fmla="*/ 44 h 127"/>
                <a:gd name="T54" fmla="*/ 693 w 693"/>
                <a:gd name="T55" fmla="*/ 32 h 127"/>
                <a:gd name="T56" fmla="*/ 688 w 693"/>
                <a:gd name="T57" fmla="*/ 23 h 127"/>
                <a:gd name="T58" fmla="*/ 680 w 693"/>
                <a:gd name="T59" fmla="*/ 15 h 127"/>
                <a:gd name="T60" fmla="*/ 670 w 693"/>
                <a:gd name="T61" fmla="*/ 8 h 127"/>
                <a:gd name="T62" fmla="*/ 657 w 693"/>
                <a:gd name="T63" fmla="*/ 3 h 127"/>
                <a:gd name="T64" fmla="*/ 644 w 693"/>
                <a:gd name="T65" fmla="*/ 1 h 127"/>
                <a:gd name="T66" fmla="*/ 618 w 693"/>
                <a:gd name="T67" fmla="*/ 11 h 127"/>
                <a:gd name="T68" fmla="*/ 588 w 693"/>
                <a:gd name="T69" fmla="*/ 21 h 127"/>
                <a:gd name="T70" fmla="*/ 554 w 693"/>
                <a:gd name="T71" fmla="*/ 29 h 127"/>
                <a:gd name="T72" fmla="*/ 520 w 693"/>
                <a:gd name="T73" fmla="*/ 36 h 127"/>
                <a:gd name="T74" fmla="*/ 484 w 693"/>
                <a:gd name="T75" fmla="*/ 43 h 127"/>
                <a:gd name="T76" fmla="*/ 446 w 693"/>
                <a:gd name="T77" fmla="*/ 47 h 127"/>
                <a:gd name="T78" fmla="*/ 408 w 693"/>
                <a:gd name="T79" fmla="*/ 51 h 127"/>
                <a:gd name="T80" fmla="*/ 369 w 693"/>
                <a:gd name="T81" fmla="*/ 52 h 127"/>
                <a:gd name="T82" fmla="*/ 330 w 693"/>
                <a:gd name="T83" fmla="*/ 53 h 127"/>
                <a:gd name="T84" fmla="*/ 291 w 693"/>
                <a:gd name="T85" fmla="*/ 52 h 127"/>
                <a:gd name="T86" fmla="*/ 253 w 693"/>
                <a:gd name="T87" fmla="*/ 48 h 127"/>
                <a:gd name="T88" fmla="*/ 216 w 693"/>
                <a:gd name="T89" fmla="*/ 44 h 127"/>
                <a:gd name="T90" fmla="*/ 180 w 693"/>
                <a:gd name="T91" fmla="*/ 37 h 127"/>
                <a:gd name="T92" fmla="*/ 145 w 693"/>
                <a:gd name="T93" fmla="*/ 28 h 127"/>
                <a:gd name="T94" fmla="*/ 113 w 693"/>
                <a:gd name="T95" fmla="*/ 17 h 127"/>
                <a:gd name="T96" fmla="*/ 84 w 693"/>
                <a:gd name="T97" fmla="*/ 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93" h="127">
                  <a:moveTo>
                    <a:pt x="84" y="3"/>
                  </a:moveTo>
                  <a:lnTo>
                    <a:pt x="58" y="0"/>
                  </a:lnTo>
                  <a:lnTo>
                    <a:pt x="36" y="0"/>
                  </a:lnTo>
                  <a:lnTo>
                    <a:pt x="20" y="4"/>
                  </a:lnTo>
                  <a:lnTo>
                    <a:pt x="8" y="11"/>
                  </a:lnTo>
                  <a:lnTo>
                    <a:pt x="1" y="21"/>
                  </a:lnTo>
                  <a:lnTo>
                    <a:pt x="0" y="33"/>
                  </a:lnTo>
                  <a:lnTo>
                    <a:pt x="6" y="47"/>
                  </a:lnTo>
                  <a:lnTo>
                    <a:pt x="18" y="63"/>
                  </a:lnTo>
                  <a:lnTo>
                    <a:pt x="61" y="79"/>
                  </a:lnTo>
                  <a:lnTo>
                    <a:pt x="105" y="92"/>
                  </a:lnTo>
                  <a:lnTo>
                    <a:pt x="149" y="104"/>
                  </a:lnTo>
                  <a:lnTo>
                    <a:pt x="191" y="113"/>
                  </a:lnTo>
                  <a:lnTo>
                    <a:pt x="235" y="119"/>
                  </a:lnTo>
                  <a:lnTo>
                    <a:pt x="278" y="123"/>
                  </a:lnTo>
                  <a:lnTo>
                    <a:pt x="321" y="127"/>
                  </a:lnTo>
                  <a:lnTo>
                    <a:pt x="362" y="127"/>
                  </a:lnTo>
                  <a:lnTo>
                    <a:pt x="404" y="126"/>
                  </a:lnTo>
                  <a:lnTo>
                    <a:pt x="445" y="123"/>
                  </a:lnTo>
                  <a:lnTo>
                    <a:pt x="485" y="117"/>
                  </a:lnTo>
                  <a:lnTo>
                    <a:pt x="526" y="112"/>
                  </a:lnTo>
                  <a:lnTo>
                    <a:pt x="564" y="104"/>
                  </a:lnTo>
                  <a:lnTo>
                    <a:pt x="602" y="93"/>
                  </a:lnTo>
                  <a:lnTo>
                    <a:pt x="640" y="82"/>
                  </a:lnTo>
                  <a:lnTo>
                    <a:pt x="675" y="69"/>
                  </a:lnTo>
                  <a:lnTo>
                    <a:pt x="687" y="55"/>
                  </a:lnTo>
                  <a:lnTo>
                    <a:pt x="693" y="44"/>
                  </a:lnTo>
                  <a:lnTo>
                    <a:pt x="693" y="32"/>
                  </a:lnTo>
                  <a:lnTo>
                    <a:pt x="688" y="23"/>
                  </a:lnTo>
                  <a:lnTo>
                    <a:pt x="680" y="15"/>
                  </a:lnTo>
                  <a:lnTo>
                    <a:pt x="670" y="8"/>
                  </a:lnTo>
                  <a:lnTo>
                    <a:pt x="657" y="3"/>
                  </a:lnTo>
                  <a:lnTo>
                    <a:pt x="644" y="1"/>
                  </a:lnTo>
                  <a:lnTo>
                    <a:pt x="618" y="11"/>
                  </a:lnTo>
                  <a:lnTo>
                    <a:pt x="588" y="21"/>
                  </a:lnTo>
                  <a:lnTo>
                    <a:pt x="554" y="29"/>
                  </a:lnTo>
                  <a:lnTo>
                    <a:pt x="520" y="36"/>
                  </a:lnTo>
                  <a:lnTo>
                    <a:pt x="484" y="43"/>
                  </a:lnTo>
                  <a:lnTo>
                    <a:pt x="446" y="47"/>
                  </a:lnTo>
                  <a:lnTo>
                    <a:pt x="408" y="51"/>
                  </a:lnTo>
                  <a:lnTo>
                    <a:pt x="369" y="52"/>
                  </a:lnTo>
                  <a:lnTo>
                    <a:pt x="330" y="53"/>
                  </a:lnTo>
                  <a:lnTo>
                    <a:pt x="291" y="52"/>
                  </a:lnTo>
                  <a:lnTo>
                    <a:pt x="253" y="48"/>
                  </a:lnTo>
                  <a:lnTo>
                    <a:pt x="216" y="44"/>
                  </a:lnTo>
                  <a:lnTo>
                    <a:pt x="180" y="37"/>
                  </a:lnTo>
                  <a:lnTo>
                    <a:pt x="145" y="28"/>
                  </a:lnTo>
                  <a:lnTo>
                    <a:pt x="113" y="17"/>
                  </a:lnTo>
                  <a:lnTo>
                    <a:pt x="84" y="3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08" name="Freeform 34"/>
            <p:cNvSpPr>
              <a:spLocks/>
            </p:cNvSpPr>
            <p:nvPr/>
          </p:nvSpPr>
          <p:spPr bwMode="auto">
            <a:xfrm>
              <a:off x="1520825" y="4170363"/>
              <a:ext cx="531813" cy="92075"/>
            </a:xfrm>
            <a:custGeom>
              <a:avLst/>
              <a:gdLst>
                <a:gd name="T0" fmla="*/ 87 w 671"/>
                <a:gd name="T1" fmla="*/ 5 h 115"/>
                <a:gd name="T2" fmla="*/ 60 w 671"/>
                <a:gd name="T3" fmla="*/ 1 h 115"/>
                <a:gd name="T4" fmla="*/ 38 w 671"/>
                <a:gd name="T5" fmla="*/ 0 h 115"/>
                <a:gd name="T6" fmla="*/ 21 w 671"/>
                <a:gd name="T7" fmla="*/ 2 h 115"/>
                <a:gd name="T8" fmla="*/ 8 w 671"/>
                <a:gd name="T9" fmla="*/ 8 h 115"/>
                <a:gd name="T10" fmla="*/ 1 w 671"/>
                <a:gd name="T11" fmla="*/ 16 h 115"/>
                <a:gd name="T12" fmla="*/ 0 w 671"/>
                <a:gd name="T13" fmla="*/ 26 h 115"/>
                <a:gd name="T14" fmla="*/ 6 w 671"/>
                <a:gd name="T15" fmla="*/ 39 h 115"/>
                <a:gd name="T16" fmla="*/ 18 w 671"/>
                <a:gd name="T17" fmla="*/ 53 h 115"/>
                <a:gd name="T18" fmla="*/ 58 w 671"/>
                <a:gd name="T19" fmla="*/ 69 h 115"/>
                <a:gd name="T20" fmla="*/ 98 w 671"/>
                <a:gd name="T21" fmla="*/ 82 h 115"/>
                <a:gd name="T22" fmla="*/ 140 w 671"/>
                <a:gd name="T23" fmla="*/ 92 h 115"/>
                <a:gd name="T24" fmla="*/ 181 w 671"/>
                <a:gd name="T25" fmla="*/ 101 h 115"/>
                <a:gd name="T26" fmla="*/ 224 w 671"/>
                <a:gd name="T27" fmla="*/ 107 h 115"/>
                <a:gd name="T28" fmla="*/ 265 w 671"/>
                <a:gd name="T29" fmla="*/ 112 h 115"/>
                <a:gd name="T30" fmla="*/ 308 w 671"/>
                <a:gd name="T31" fmla="*/ 114 h 115"/>
                <a:gd name="T32" fmla="*/ 349 w 671"/>
                <a:gd name="T33" fmla="*/ 115 h 115"/>
                <a:gd name="T34" fmla="*/ 391 w 671"/>
                <a:gd name="T35" fmla="*/ 114 h 115"/>
                <a:gd name="T36" fmla="*/ 431 w 671"/>
                <a:gd name="T37" fmla="*/ 111 h 115"/>
                <a:gd name="T38" fmla="*/ 472 w 671"/>
                <a:gd name="T39" fmla="*/ 106 h 115"/>
                <a:gd name="T40" fmla="*/ 511 w 671"/>
                <a:gd name="T41" fmla="*/ 99 h 115"/>
                <a:gd name="T42" fmla="*/ 549 w 671"/>
                <a:gd name="T43" fmla="*/ 92 h 115"/>
                <a:gd name="T44" fmla="*/ 586 w 671"/>
                <a:gd name="T45" fmla="*/ 83 h 115"/>
                <a:gd name="T46" fmla="*/ 621 w 671"/>
                <a:gd name="T47" fmla="*/ 73 h 115"/>
                <a:gd name="T48" fmla="*/ 656 w 671"/>
                <a:gd name="T49" fmla="*/ 61 h 115"/>
                <a:gd name="T50" fmla="*/ 666 w 671"/>
                <a:gd name="T51" fmla="*/ 50 h 115"/>
                <a:gd name="T52" fmla="*/ 671 w 671"/>
                <a:gd name="T53" fmla="*/ 38 h 115"/>
                <a:gd name="T54" fmla="*/ 671 w 671"/>
                <a:gd name="T55" fmla="*/ 29 h 115"/>
                <a:gd name="T56" fmla="*/ 666 w 671"/>
                <a:gd name="T57" fmla="*/ 21 h 115"/>
                <a:gd name="T58" fmla="*/ 659 w 671"/>
                <a:gd name="T59" fmla="*/ 14 h 115"/>
                <a:gd name="T60" fmla="*/ 650 w 671"/>
                <a:gd name="T61" fmla="*/ 8 h 115"/>
                <a:gd name="T62" fmla="*/ 639 w 671"/>
                <a:gd name="T63" fmla="*/ 3 h 115"/>
                <a:gd name="T64" fmla="*/ 627 w 671"/>
                <a:gd name="T65" fmla="*/ 1 h 115"/>
                <a:gd name="T66" fmla="*/ 599 w 671"/>
                <a:gd name="T67" fmla="*/ 10 h 115"/>
                <a:gd name="T68" fmla="*/ 570 w 671"/>
                <a:gd name="T69" fmla="*/ 20 h 115"/>
                <a:gd name="T70" fmla="*/ 538 w 671"/>
                <a:gd name="T71" fmla="*/ 28 h 115"/>
                <a:gd name="T72" fmla="*/ 505 w 671"/>
                <a:gd name="T73" fmla="*/ 35 h 115"/>
                <a:gd name="T74" fmla="*/ 470 w 671"/>
                <a:gd name="T75" fmla="*/ 40 h 115"/>
                <a:gd name="T76" fmla="*/ 435 w 671"/>
                <a:gd name="T77" fmla="*/ 45 h 115"/>
                <a:gd name="T78" fmla="*/ 398 w 671"/>
                <a:gd name="T79" fmla="*/ 48 h 115"/>
                <a:gd name="T80" fmla="*/ 361 w 671"/>
                <a:gd name="T81" fmla="*/ 50 h 115"/>
                <a:gd name="T82" fmla="*/ 324 w 671"/>
                <a:gd name="T83" fmla="*/ 51 h 115"/>
                <a:gd name="T84" fmla="*/ 287 w 671"/>
                <a:gd name="T85" fmla="*/ 50 h 115"/>
                <a:gd name="T86" fmla="*/ 250 w 671"/>
                <a:gd name="T87" fmla="*/ 46 h 115"/>
                <a:gd name="T88" fmla="*/ 215 w 671"/>
                <a:gd name="T89" fmla="*/ 41 h 115"/>
                <a:gd name="T90" fmla="*/ 180 w 671"/>
                <a:gd name="T91" fmla="*/ 36 h 115"/>
                <a:gd name="T92" fmla="*/ 148 w 671"/>
                <a:gd name="T93" fmla="*/ 28 h 115"/>
                <a:gd name="T94" fmla="*/ 117 w 671"/>
                <a:gd name="T95" fmla="*/ 17 h 115"/>
                <a:gd name="T96" fmla="*/ 87 w 671"/>
                <a:gd name="T97" fmla="*/ 5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71" h="115">
                  <a:moveTo>
                    <a:pt x="87" y="5"/>
                  </a:moveTo>
                  <a:lnTo>
                    <a:pt x="60" y="1"/>
                  </a:lnTo>
                  <a:lnTo>
                    <a:pt x="38" y="0"/>
                  </a:lnTo>
                  <a:lnTo>
                    <a:pt x="21" y="2"/>
                  </a:lnTo>
                  <a:lnTo>
                    <a:pt x="8" y="8"/>
                  </a:lnTo>
                  <a:lnTo>
                    <a:pt x="1" y="16"/>
                  </a:lnTo>
                  <a:lnTo>
                    <a:pt x="0" y="26"/>
                  </a:lnTo>
                  <a:lnTo>
                    <a:pt x="6" y="39"/>
                  </a:lnTo>
                  <a:lnTo>
                    <a:pt x="18" y="53"/>
                  </a:lnTo>
                  <a:lnTo>
                    <a:pt x="58" y="69"/>
                  </a:lnTo>
                  <a:lnTo>
                    <a:pt x="98" y="82"/>
                  </a:lnTo>
                  <a:lnTo>
                    <a:pt x="140" y="92"/>
                  </a:lnTo>
                  <a:lnTo>
                    <a:pt x="181" y="101"/>
                  </a:lnTo>
                  <a:lnTo>
                    <a:pt x="224" y="107"/>
                  </a:lnTo>
                  <a:lnTo>
                    <a:pt x="265" y="112"/>
                  </a:lnTo>
                  <a:lnTo>
                    <a:pt x="308" y="114"/>
                  </a:lnTo>
                  <a:lnTo>
                    <a:pt x="349" y="115"/>
                  </a:lnTo>
                  <a:lnTo>
                    <a:pt x="391" y="114"/>
                  </a:lnTo>
                  <a:lnTo>
                    <a:pt x="431" y="111"/>
                  </a:lnTo>
                  <a:lnTo>
                    <a:pt x="472" y="106"/>
                  </a:lnTo>
                  <a:lnTo>
                    <a:pt x="511" y="99"/>
                  </a:lnTo>
                  <a:lnTo>
                    <a:pt x="549" y="92"/>
                  </a:lnTo>
                  <a:lnTo>
                    <a:pt x="586" y="83"/>
                  </a:lnTo>
                  <a:lnTo>
                    <a:pt x="621" y="73"/>
                  </a:lnTo>
                  <a:lnTo>
                    <a:pt x="656" y="61"/>
                  </a:lnTo>
                  <a:lnTo>
                    <a:pt x="666" y="50"/>
                  </a:lnTo>
                  <a:lnTo>
                    <a:pt x="671" y="38"/>
                  </a:lnTo>
                  <a:lnTo>
                    <a:pt x="671" y="29"/>
                  </a:lnTo>
                  <a:lnTo>
                    <a:pt x="666" y="21"/>
                  </a:lnTo>
                  <a:lnTo>
                    <a:pt x="659" y="14"/>
                  </a:lnTo>
                  <a:lnTo>
                    <a:pt x="650" y="8"/>
                  </a:lnTo>
                  <a:lnTo>
                    <a:pt x="639" y="3"/>
                  </a:lnTo>
                  <a:lnTo>
                    <a:pt x="627" y="1"/>
                  </a:lnTo>
                  <a:lnTo>
                    <a:pt x="599" y="10"/>
                  </a:lnTo>
                  <a:lnTo>
                    <a:pt x="570" y="20"/>
                  </a:lnTo>
                  <a:lnTo>
                    <a:pt x="538" y="28"/>
                  </a:lnTo>
                  <a:lnTo>
                    <a:pt x="505" y="35"/>
                  </a:lnTo>
                  <a:lnTo>
                    <a:pt x="470" y="40"/>
                  </a:lnTo>
                  <a:lnTo>
                    <a:pt x="435" y="45"/>
                  </a:lnTo>
                  <a:lnTo>
                    <a:pt x="398" y="48"/>
                  </a:lnTo>
                  <a:lnTo>
                    <a:pt x="361" y="50"/>
                  </a:lnTo>
                  <a:lnTo>
                    <a:pt x="324" y="51"/>
                  </a:lnTo>
                  <a:lnTo>
                    <a:pt x="287" y="50"/>
                  </a:lnTo>
                  <a:lnTo>
                    <a:pt x="250" y="46"/>
                  </a:lnTo>
                  <a:lnTo>
                    <a:pt x="215" y="41"/>
                  </a:lnTo>
                  <a:lnTo>
                    <a:pt x="180" y="36"/>
                  </a:lnTo>
                  <a:lnTo>
                    <a:pt x="148" y="28"/>
                  </a:lnTo>
                  <a:lnTo>
                    <a:pt x="117" y="17"/>
                  </a:lnTo>
                  <a:lnTo>
                    <a:pt x="87" y="5"/>
                  </a:lnTo>
                  <a:close/>
                </a:path>
              </a:pathLst>
            </a:custGeom>
            <a:solidFill>
              <a:srgbClr val="999999"/>
            </a:solidFill>
            <a:ln>
              <a:solidFill>
                <a:srgbClr val="808080"/>
              </a:solidFill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09" name="Freeform 35"/>
            <p:cNvSpPr>
              <a:spLocks/>
            </p:cNvSpPr>
            <p:nvPr/>
          </p:nvSpPr>
          <p:spPr bwMode="auto">
            <a:xfrm>
              <a:off x="1527175" y="4176713"/>
              <a:ext cx="514350" cy="82550"/>
            </a:xfrm>
            <a:custGeom>
              <a:avLst/>
              <a:gdLst>
                <a:gd name="T0" fmla="*/ 88 w 649"/>
                <a:gd name="T1" fmla="*/ 6 h 104"/>
                <a:gd name="T2" fmla="*/ 61 w 649"/>
                <a:gd name="T3" fmla="*/ 1 h 104"/>
                <a:gd name="T4" fmla="*/ 38 w 649"/>
                <a:gd name="T5" fmla="*/ 0 h 104"/>
                <a:gd name="T6" fmla="*/ 21 w 649"/>
                <a:gd name="T7" fmla="*/ 1 h 104"/>
                <a:gd name="T8" fmla="*/ 8 w 649"/>
                <a:gd name="T9" fmla="*/ 5 h 104"/>
                <a:gd name="T10" fmla="*/ 2 w 649"/>
                <a:gd name="T11" fmla="*/ 12 h 104"/>
                <a:gd name="T12" fmla="*/ 0 w 649"/>
                <a:gd name="T13" fmla="*/ 20 h 104"/>
                <a:gd name="T14" fmla="*/ 5 w 649"/>
                <a:gd name="T15" fmla="*/ 30 h 104"/>
                <a:gd name="T16" fmla="*/ 18 w 649"/>
                <a:gd name="T17" fmla="*/ 43 h 104"/>
                <a:gd name="T18" fmla="*/ 55 w 649"/>
                <a:gd name="T19" fmla="*/ 59 h 104"/>
                <a:gd name="T20" fmla="*/ 93 w 649"/>
                <a:gd name="T21" fmla="*/ 71 h 104"/>
                <a:gd name="T22" fmla="*/ 131 w 649"/>
                <a:gd name="T23" fmla="*/ 82 h 104"/>
                <a:gd name="T24" fmla="*/ 171 w 649"/>
                <a:gd name="T25" fmla="*/ 91 h 104"/>
                <a:gd name="T26" fmla="*/ 211 w 649"/>
                <a:gd name="T27" fmla="*/ 97 h 104"/>
                <a:gd name="T28" fmla="*/ 253 w 649"/>
                <a:gd name="T29" fmla="*/ 101 h 104"/>
                <a:gd name="T30" fmla="*/ 294 w 649"/>
                <a:gd name="T31" fmla="*/ 104 h 104"/>
                <a:gd name="T32" fmla="*/ 336 w 649"/>
                <a:gd name="T33" fmla="*/ 104 h 104"/>
                <a:gd name="T34" fmla="*/ 377 w 649"/>
                <a:gd name="T35" fmla="*/ 103 h 104"/>
                <a:gd name="T36" fmla="*/ 417 w 649"/>
                <a:gd name="T37" fmla="*/ 99 h 104"/>
                <a:gd name="T38" fmla="*/ 457 w 649"/>
                <a:gd name="T39" fmla="*/ 95 h 104"/>
                <a:gd name="T40" fmla="*/ 496 w 649"/>
                <a:gd name="T41" fmla="*/ 89 h 104"/>
                <a:gd name="T42" fmla="*/ 534 w 649"/>
                <a:gd name="T43" fmla="*/ 82 h 104"/>
                <a:gd name="T44" fmla="*/ 570 w 649"/>
                <a:gd name="T45" fmla="*/ 73 h 104"/>
                <a:gd name="T46" fmla="*/ 604 w 649"/>
                <a:gd name="T47" fmla="*/ 63 h 104"/>
                <a:gd name="T48" fmla="*/ 636 w 649"/>
                <a:gd name="T49" fmla="*/ 53 h 104"/>
                <a:gd name="T50" fmla="*/ 646 w 649"/>
                <a:gd name="T51" fmla="*/ 43 h 104"/>
                <a:gd name="T52" fmla="*/ 649 w 649"/>
                <a:gd name="T53" fmla="*/ 32 h 104"/>
                <a:gd name="T54" fmla="*/ 649 w 649"/>
                <a:gd name="T55" fmla="*/ 24 h 104"/>
                <a:gd name="T56" fmla="*/ 646 w 649"/>
                <a:gd name="T57" fmla="*/ 17 h 104"/>
                <a:gd name="T58" fmla="*/ 639 w 649"/>
                <a:gd name="T59" fmla="*/ 12 h 104"/>
                <a:gd name="T60" fmla="*/ 631 w 649"/>
                <a:gd name="T61" fmla="*/ 7 h 104"/>
                <a:gd name="T62" fmla="*/ 620 w 649"/>
                <a:gd name="T63" fmla="*/ 3 h 104"/>
                <a:gd name="T64" fmla="*/ 610 w 649"/>
                <a:gd name="T65" fmla="*/ 1 h 104"/>
                <a:gd name="T66" fmla="*/ 582 w 649"/>
                <a:gd name="T67" fmla="*/ 10 h 104"/>
                <a:gd name="T68" fmla="*/ 552 w 649"/>
                <a:gd name="T69" fmla="*/ 18 h 104"/>
                <a:gd name="T70" fmla="*/ 521 w 649"/>
                <a:gd name="T71" fmla="*/ 27 h 104"/>
                <a:gd name="T72" fmla="*/ 489 w 649"/>
                <a:gd name="T73" fmla="*/ 32 h 104"/>
                <a:gd name="T74" fmla="*/ 455 w 649"/>
                <a:gd name="T75" fmla="*/ 38 h 104"/>
                <a:gd name="T76" fmla="*/ 422 w 649"/>
                <a:gd name="T77" fmla="*/ 43 h 104"/>
                <a:gd name="T78" fmla="*/ 388 w 649"/>
                <a:gd name="T79" fmla="*/ 45 h 104"/>
                <a:gd name="T80" fmla="*/ 353 w 649"/>
                <a:gd name="T81" fmla="*/ 47 h 104"/>
                <a:gd name="T82" fmla="*/ 318 w 649"/>
                <a:gd name="T83" fmla="*/ 47 h 104"/>
                <a:gd name="T84" fmla="*/ 283 w 649"/>
                <a:gd name="T85" fmla="*/ 46 h 104"/>
                <a:gd name="T86" fmla="*/ 249 w 649"/>
                <a:gd name="T87" fmla="*/ 44 h 104"/>
                <a:gd name="T88" fmla="*/ 215 w 649"/>
                <a:gd name="T89" fmla="*/ 40 h 104"/>
                <a:gd name="T90" fmla="*/ 181 w 649"/>
                <a:gd name="T91" fmla="*/ 35 h 104"/>
                <a:gd name="T92" fmla="*/ 149 w 649"/>
                <a:gd name="T93" fmla="*/ 27 h 104"/>
                <a:gd name="T94" fmla="*/ 118 w 649"/>
                <a:gd name="T95" fmla="*/ 17 h 104"/>
                <a:gd name="T96" fmla="*/ 88 w 649"/>
                <a:gd name="T97" fmla="*/ 6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49" h="104">
                  <a:moveTo>
                    <a:pt x="88" y="6"/>
                  </a:moveTo>
                  <a:lnTo>
                    <a:pt x="61" y="1"/>
                  </a:lnTo>
                  <a:lnTo>
                    <a:pt x="38" y="0"/>
                  </a:lnTo>
                  <a:lnTo>
                    <a:pt x="21" y="1"/>
                  </a:lnTo>
                  <a:lnTo>
                    <a:pt x="8" y="5"/>
                  </a:lnTo>
                  <a:lnTo>
                    <a:pt x="2" y="12"/>
                  </a:lnTo>
                  <a:lnTo>
                    <a:pt x="0" y="20"/>
                  </a:lnTo>
                  <a:lnTo>
                    <a:pt x="5" y="30"/>
                  </a:lnTo>
                  <a:lnTo>
                    <a:pt x="18" y="43"/>
                  </a:lnTo>
                  <a:lnTo>
                    <a:pt x="55" y="59"/>
                  </a:lnTo>
                  <a:lnTo>
                    <a:pt x="93" y="71"/>
                  </a:lnTo>
                  <a:lnTo>
                    <a:pt x="131" y="82"/>
                  </a:lnTo>
                  <a:lnTo>
                    <a:pt x="171" y="91"/>
                  </a:lnTo>
                  <a:lnTo>
                    <a:pt x="211" y="97"/>
                  </a:lnTo>
                  <a:lnTo>
                    <a:pt x="253" y="101"/>
                  </a:lnTo>
                  <a:lnTo>
                    <a:pt x="294" y="104"/>
                  </a:lnTo>
                  <a:lnTo>
                    <a:pt x="336" y="104"/>
                  </a:lnTo>
                  <a:lnTo>
                    <a:pt x="377" y="103"/>
                  </a:lnTo>
                  <a:lnTo>
                    <a:pt x="417" y="99"/>
                  </a:lnTo>
                  <a:lnTo>
                    <a:pt x="457" y="95"/>
                  </a:lnTo>
                  <a:lnTo>
                    <a:pt x="496" y="89"/>
                  </a:lnTo>
                  <a:lnTo>
                    <a:pt x="534" y="82"/>
                  </a:lnTo>
                  <a:lnTo>
                    <a:pt x="570" y="73"/>
                  </a:lnTo>
                  <a:lnTo>
                    <a:pt x="604" y="63"/>
                  </a:lnTo>
                  <a:lnTo>
                    <a:pt x="636" y="53"/>
                  </a:lnTo>
                  <a:lnTo>
                    <a:pt x="646" y="43"/>
                  </a:lnTo>
                  <a:lnTo>
                    <a:pt x="649" y="32"/>
                  </a:lnTo>
                  <a:lnTo>
                    <a:pt x="649" y="24"/>
                  </a:lnTo>
                  <a:lnTo>
                    <a:pt x="646" y="17"/>
                  </a:lnTo>
                  <a:lnTo>
                    <a:pt x="639" y="12"/>
                  </a:lnTo>
                  <a:lnTo>
                    <a:pt x="631" y="7"/>
                  </a:lnTo>
                  <a:lnTo>
                    <a:pt x="620" y="3"/>
                  </a:lnTo>
                  <a:lnTo>
                    <a:pt x="610" y="1"/>
                  </a:lnTo>
                  <a:lnTo>
                    <a:pt x="582" y="10"/>
                  </a:lnTo>
                  <a:lnTo>
                    <a:pt x="552" y="18"/>
                  </a:lnTo>
                  <a:lnTo>
                    <a:pt x="521" y="27"/>
                  </a:lnTo>
                  <a:lnTo>
                    <a:pt x="489" y="32"/>
                  </a:lnTo>
                  <a:lnTo>
                    <a:pt x="455" y="38"/>
                  </a:lnTo>
                  <a:lnTo>
                    <a:pt x="422" y="43"/>
                  </a:lnTo>
                  <a:lnTo>
                    <a:pt x="388" y="45"/>
                  </a:lnTo>
                  <a:lnTo>
                    <a:pt x="353" y="47"/>
                  </a:lnTo>
                  <a:lnTo>
                    <a:pt x="318" y="47"/>
                  </a:lnTo>
                  <a:lnTo>
                    <a:pt x="283" y="46"/>
                  </a:lnTo>
                  <a:lnTo>
                    <a:pt x="249" y="44"/>
                  </a:lnTo>
                  <a:lnTo>
                    <a:pt x="215" y="40"/>
                  </a:lnTo>
                  <a:lnTo>
                    <a:pt x="181" y="35"/>
                  </a:lnTo>
                  <a:lnTo>
                    <a:pt x="149" y="27"/>
                  </a:lnTo>
                  <a:lnTo>
                    <a:pt x="118" y="17"/>
                  </a:lnTo>
                  <a:lnTo>
                    <a:pt x="88" y="6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10" name="Freeform 36"/>
            <p:cNvSpPr>
              <a:spLocks/>
            </p:cNvSpPr>
            <p:nvPr/>
          </p:nvSpPr>
          <p:spPr bwMode="auto">
            <a:xfrm>
              <a:off x="1533525" y="4183063"/>
              <a:ext cx="496888" cy="73025"/>
            </a:xfrm>
            <a:custGeom>
              <a:avLst/>
              <a:gdLst>
                <a:gd name="T0" fmla="*/ 89 w 627"/>
                <a:gd name="T1" fmla="*/ 7 h 92"/>
                <a:gd name="T2" fmla="*/ 63 w 627"/>
                <a:gd name="T3" fmla="*/ 2 h 92"/>
                <a:gd name="T4" fmla="*/ 40 w 627"/>
                <a:gd name="T5" fmla="*/ 0 h 92"/>
                <a:gd name="T6" fmla="*/ 21 w 627"/>
                <a:gd name="T7" fmla="*/ 0 h 92"/>
                <a:gd name="T8" fmla="*/ 8 w 627"/>
                <a:gd name="T9" fmla="*/ 2 h 92"/>
                <a:gd name="T10" fmla="*/ 2 w 627"/>
                <a:gd name="T11" fmla="*/ 7 h 92"/>
                <a:gd name="T12" fmla="*/ 0 w 627"/>
                <a:gd name="T13" fmla="*/ 13 h 92"/>
                <a:gd name="T14" fmla="*/ 6 w 627"/>
                <a:gd name="T15" fmla="*/ 22 h 92"/>
                <a:gd name="T16" fmla="*/ 19 w 627"/>
                <a:gd name="T17" fmla="*/ 32 h 92"/>
                <a:gd name="T18" fmla="*/ 51 w 627"/>
                <a:gd name="T19" fmla="*/ 48 h 92"/>
                <a:gd name="T20" fmla="*/ 87 w 627"/>
                <a:gd name="T21" fmla="*/ 62 h 92"/>
                <a:gd name="T22" fmla="*/ 124 w 627"/>
                <a:gd name="T23" fmla="*/ 73 h 92"/>
                <a:gd name="T24" fmla="*/ 162 w 627"/>
                <a:gd name="T25" fmla="*/ 81 h 92"/>
                <a:gd name="T26" fmla="*/ 201 w 627"/>
                <a:gd name="T27" fmla="*/ 87 h 92"/>
                <a:gd name="T28" fmla="*/ 241 w 627"/>
                <a:gd name="T29" fmla="*/ 91 h 92"/>
                <a:gd name="T30" fmla="*/ 282 w 627"/>
                <a:gd name="T31" fmla="*/ 92 h 92"/>
                <a:gd name="T32" fmla="*/ 323 w 627"/>
                <a:gd name="T33" fmla="*/ 92 h 92"/>
                <a:gd name="T34" fmla="*/ 363 w 627"/>
                <a:gd name="T35" fmla="*/ 91 h 92"/>
                <a:gd name="T36" fmla="*/ 404 w 627"/>
                <a:gd name="T37" fmla="*/ 88 h 92"/>
                <a:gd name="T38" fmla="*/ 443 w 627"/>
                <a:gd name="T39" fmla="*/ 83 h 92"/>
                <a:gd name="T40" fmla="*/ 481 w 627"/>
                <a:gd name="T41" fmla="*/ 77 h 92"/>
                <a:gd name="T42" fmla="*/ 518 w 627"/>
                <a:gd name="T43" fmla="*/ 70 h 92"/>
                <a:gd name="T44" fmla="*/ 554 w 627"/>
                <a:gd name="T45" fmla="*/ 62 h 92"/>
                <a:gd name="T46" fmla="*/ 587 w 627"/>
                <a:gd name="T47" fmla="*/ 54 h 92"/>
                <a:gd name="T48" fmla="*/ 617 w 627"/>
                <a:gd name="T49" fmla="*/ 45 h 92"/>
                <a:gd name="T50" fmla="*/ 624 w 627"/>
                <a:gd name="T51" fmla="*/ 36 h 92"/>
                <a:gd name="T52" fmla="*/ 627 w 627"/>
                <a:gd name="T53" fmla="*/ 28 h 92"/>
                <a:gd name="T54" fmla="*/ 626 w 627"/>
                <a:gd name="T55" fmla="*/ 21 h 92"/>
                <a:gd name="T56" fmla="*/ 623 w 627"/>
                <a:gd name="T57" fmla="*/ 15 h 92"/>
                <a:gd name="T58" fmla="*/ 617 w 627"/>
                <a:gd name="T59" fmla="*/ 9 h 92"/>
                <a:gd name="T60" fmla="*/ 610 w 627"/>
                <a:gd name="T61" fmla="*/ 6 h 92"/>
                <a:gd name="T62" fmla="*/ 601 w 627"/>
                <a:gd name="T63" fmla="*/ 4 h 92"/>
                <a:gd name="T64" fmla="*/ 592 w 627"/>
                <a:gd name="T65" fmla="*/ 2 h 92"/>
                <a:gd name="T66" fmla="*/ 563 w 627"/>
                <a:gd name="T67" fmla="*/ 10 h 92"/>
                <a:gd name="T68" fmla="*/ 534 w 627"/>
                <a:gd name="T69" fmla="*/ 19 h 92"/>
                <a:gd name="T70" fmla="*/ 504 w 627"/>
                <a:gd name="T71" fmla="*/ 25 h 92"/>
                <a:gd name="T72" fmla="*/ 473 w 627"/>
                <a:gd name="T73" fmla="*/ 31 h 92"/>
                <a:gd name="T74" fmla="*/ 442 w 627"/>
                <a:gd name="T75" fmla="*/ 36 h 92"/>
                <a:gd name="T76" fmla="*/ 409 w 627"/>
                <a:gd name="T77" fmla="*/ 39 h 92"/>
                <a:gd name="T78" fmla="*/ 377 w 627"/>
                <a:gd name="T79" fmla="*/ 43 h 92"/>
                <a:gd name="T80" fmla="*/ 344 w 627"/>
                <a:gd name="T81" fmla="*/ 44 h 92"/>
                <a:gd name="T82" fmla="*/ 312 w 627"/>
                <a:gd name="T83" fmla="*/ 44 h 92"/>
                <a:gd name="T84" fmla="*/ 279 w 627"/>
                <a:gd name="T85" fmla="*/ 44 h 92"/>
                <a:gd name="T86" fmla="*/ 246 w 627"/>
                <a:gd name="T87" fmla="*/ 42 h 92"/>
                <a:gd name="T88" fmla="*/ 214 w 627"/>
                <a:gd name="T89" fmla="*/ 38 h 92"/>
                <a:gd name="T90" fmla="*/ 181 w 627"/>
                <a:gd name="T91" fmla="*/ 32 h 92"/>
                <a:gd name="T92" fmla="*/ 150 w 627"/>
                <a:gd name="T93" fmla="*/ 25 h 92"/>
                <a:gd name="T94" fmla="*/ 119 w 627"/>
                <a:gd name="T95" fmla="*/ 17 h 92"/>
                <a:gd name="T96" fmla="*/ 89 w 627"/>
                <a:gd name="T97" fmla="*/ 7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27" h="92">
                  <a:moveTo>
                    <a:pt x="89" y="7"/>
                  </a:moveTo>
                  <a:lnTo>
                    <a:pt x="63" y="2"/>
                  </a:lnTo>
                  <a:lnTo>
                    <a:pt x="40" y="0"/>
                  </a:lnTo>
                  <a:lnTo>
                    <a:pt x="21" y="0"/>
                  </a:lnTo>
                  <a:lnTo>
                    <a:pt x="8" y="2"/>
                  </a:lnTo>
                  <a:lnTo>
                    <a:pt x="2" y="7"/>
                  </a:lnTo>
                  <a:lnTo>
                    <a:pt x="0" y="13"/>
                  </a:lnTo>
                  <a:lnTo>
                    <a:pt x="6" y="22"/>
                  </a:lnTo>
                  <a:lnTo>
                    <a:pt x="19" y="32"/>
                  </a:lnTo>
                  <a:lnTo>
                    <a:pt x="51" y="48"/>
                  </a:lnTo>
                  <a:lnTo>
                    <a:pt x="87" y="62"/>
                  </a:lnTo>
                  <a:lnTo>
                    <a:pt x="124" y="73"/>
                  </a:lnTo>
                  <a:lnTo>
                    <a:pt x="162" y="81"/>
                  </a:lnTo>
                  <a:lnTo>
                    <a:pt x="201" y="87"/>
                  </a:lnTo>
                  <a:lnTo>
                    <a:pt x="241" y="91"/>
                  </a:lnTo>
                  <a:lnTo>
                    <a:pt x="282" y="92"/>
                  </a:lnTo>
                  <a:lnTo>
                    <a:pt x="323" y="92"/>
                  </a:lnTo>
                  <a:lnTo>
                    <a:pt x="363" y="91"/>
                  </a:lnTo>
                  <a:lnTo>
                    <a:pt x="404" y="88"/>
                  </a:lnTo>
                  <a:lnTo>
                    <a:pt x="443" y="83"/>
                  </a:lnTo>
                  <a:lnTo>
                    <a:pt x="481" y="77"/>
                  </a:lnTo>
                  <a:lnTo>
                    <a:pt x="518" y="70"/>
                  </a:lnTo>
                  <a:lnTo>
                    <a:pt x="554" y="62"/>
                  </a:lnTo>
                  <a:lnTo>
                    <a:pt x="587" y="54"/>
                  </a:lnTo>
                  <a:lnTo>
                    <a:pt x="617" y="45"/>
                  </a:lnTo>
                  <a:lnTo>
                    <a:pt x="624" y="36"/>
                  </a:lnTo>
                  <a:lnTo>
                    <a:pt x="627" y="28"/>
                  </a:lnTo>
                  <a:lnTo>
                    <a:pt x="626" y="21"/>
                  </a:lnTo>
                  <a:lnTo>
                    <a:pt x="623" y="15"/>
                  </a:lnTo>
                  <a:lnTo>
                    <a:pt x="617" y="9"/>
                  </a:lnTo>
                  <a:lnTo>
                    <a:pt x="610" y="6"/>
                  </a:lnTo>
                  <a:lnTo>
                    <a:pt x="601" y="4"/>
                  </a:lnTo>
                  <a:lnTo>
                    <a:pt x="592" y="2"/>
                  </a:lnTo>
                  <a:lnTo>
                    <a:pt x="563" y="10"/>
                  </a:lnTo>
                  <a:lnTo>
                    <a:pt x="534" y="19"/>
                  </a:lnTo>
                  <a:lnTo>
                    <a:pt x="504" y="25"/>
                  </a:lnTo>
                  <a:lnTo>
                    <a:pt x="473" y="31"/>
                  </a:lnTo>
                  <a:lnTo>
                    <a:pt x="442" y="36"/>
                  </a:lnTo>
                  <a:lnTo>
                    <a:pt x="409" y="39"/>
                  </a:lnTo>
                  <a:lnTo>
                    <a:pt x="377" y="43"/>
                  </a:lnTo>
                  <a:lnTo>
                    <a:pt x="344" y="44"/>
                  </a:lnTo>
                  <a:lnTo>
                    <a:pt x="312" y="44"/>
                  </a:lnTo>
                  <a:lnTo>
                    <a:pt x="279" y="44"/>
                  </a:lnTo>
                  <a:lnTo>
                    <a:pt x="246" y="42"/>
                  </a:lnTo>
                  <a:lnTo>
                    <a:pt x="214" y="38"/>
                  </a:lnTo>
                  <a:lnTo>
                    <a:pt x="181" y="32"/>
                  </a:lnTo>
                  <a:lnTo>
                    <a:pt x="150" y="25"/>
                  </a:lnTo>
                  <a:lnTo>
                    <a:pt x="119" y="17"/>
                  </a:lnTo>
                  <a:lnTo>
                    <a:pt x="89" y="7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11" name="Freeform 37"/>
            <p:cNvSpPr>
              <a:spLocks/>
            </p:cNvSpPr>
            <p:nvPr/>
          </p:nvSpPr>
          <p:spPr bwMode="auto">
            <a:xfrm>
              <a:off x="1538288" y="4187826"/>
              <a:ext cx="481013" cy="65088"/>
            </a:xfrm>
            <a:custGeom>
              <a:avLst/>
              <a:gdLst>
                <a:gd name="T0" fmla="*/ 91 w 605"/>
                <a:gd name="T1" fmla="*/ 9 h 82"/>
                <a:gd name="T2" fmla="*/ 65 w 605"/>
                <a:gd name="T3" fmla="*/ 5 h 82"/>
                <a:gd name="T4" fmla="*/ 42 w 605"/>
                <a:gd name="T5" fmla="*/ 1 h 82"/>
                <a:gd name="T6" fmla="*/ 23 w 605"/>
                <a:gd name="T7" fmla="*/ 0 h 82"/>
                <a:gd name="T8" fmla="*/ 10 w 605"/>
                <a:gd name="T9" fmla="*/ 1 h 82"/>
                <a:gd name="T10" fmla="*/ 1 w 605"/>
                <a:gd name="T11" fmla="*/ 3 h 82"/>
                <a:gd name="T12" fmla="*/ 0 w 605"/>
                <a:gd name="T13" fmla="*/ 8 h 82"/>
                <a:gd name="T14" fmla="*/ 6 w 605"/>
                <a:gd name="T15" fmla="*/ 15 h 82"/>
                <a:gd name="T16" fmla="*/ 20 w 605"/>
                <a:gd name="T17" fmla="*/ 24 h 82"/>
                <a:gd name="T18" fmla="*/ 49 w 605"/>
                <a:gd name="T19" fmla="*/ 40 h 82"/>
                <a:gd name="T20" fmla="*/ 81 w 605"/>
                <a:gd name="T21" fmla="*/ 53 h 82"/>
                <a:gd name="T22" fmla="*/ 116 w 605"/>
                <a:gd name="T23" fmla="*/ 63 h 82"/>
                <a:gd name="T24" fmla="*/ 151 w 605"/>
                <a:gd name="T25" fmla="*/ 71 h 82"/>
                <a:gd name="T26" fmla="*/ 190 w 605"/>
                <a:gd name="T27" fmla="*/ 77 h 82"/>
                <a:gd name="T28" fmla="*/ 230 w 605"/>
                <a:gd name="T29" fmla="*/ 81 h 82"/>
                <a:gd name="T30" fmla="*/ 270 w 605"/>
                <a:gd name="T31" fmla="*/ 82 h 82"/>
                <a:gd name="T32" fmla="*/ 310 w 605"/>
                <a:gd name="T33" fmla="*/ 82 h 82"/>
                <a:gd name="T34" fmla="*/ 351 w 605"/>
                <a:gd name="T35" fmla="*/ 80 h 82"/>
                <a:gd name="T36" fmla="*/ 391 w 605"/>
                <a:gd name="T37" fmla="*/ 77 h 82"/>
                <a:gd name="T38" fmla="*/ 430 w 605"/>
                <a:gd name="T39" fmla="*/ 73 h 82"/>
                <a:gd name="T40" fmla="*/ 468 w 605"/>
                <a:gd name="T41" fmla="*/ 67 h 82"/>
                <a:gd name="T42" fmla="*/ 504 w 605"/>
                <a:gd name="T43" fmla="*/ 60 h 82"/>
                <a:gd name="T44" fmla="*/ 538 w 605"/>
                <a:gd name="T45" fmla="*/ 53 h 82"/>
                <a:gd name="T46" fmla="*/ 570 w 605"/>
                <a:gd name="T47" fmla="*/ 46 h 82"/>
                <a:gd name="T48" fmla="*/ 598 w 605"/>
                <a:gd name="T49" fmla="*/ 38 h 82"/>
                <a:gd name="T50" fmla="*/ 604 w 605"/>
                <a:gd name="T51" fmla="*/ 30 h 82"/>
                <a:gd name="T52" fmla="*/ 605 w 605"/>
                <a:gd name="T53" fmla="*/ 23 h 82"/>
                <a:gd name="T54" fmla="*/ 605 w 605"/>
                <a:gd name="T55" fmla="*/ 17 h 82"/>
                <a:gd name="T56" fmla="*/ 602 w 605"/>
                <a:gd name="T57" fmla="*/ 13 h 82"/>
                <a:gd name="T58" fmla="*/ 597 w 605"/>
                <a:gd name="T59" fmla="*/ 8 h 82"/>
                <a:gd name="T60" fmla="*/ 590 w 605"/>
                <a:gd name="T61" fmla="*/ 6 h 82"/>
                <a:gd name="T62" fmla="*/ 583 w 605"/>
                <a:gd name="T63" fmla="*/ 5 h 82"/>
                <a:gd name="T64" fmla="*/ 575 w 605"/>
                <a:gd name="T65" fmla="*/ 3 h 82"/>
                <a:gd name="T66" fmla="*/ 547 w 605"/>
                <a:gd name="T67" fmla="*/ 12 h 82"/>
                <a:gd name="T68" fmla="*/ 518 w 605"/>
                <a:gd name="T69" fmla="*/ 18 h 82"/>
                <a:gd name="T70" fmla="*/ 488 w 605"/>
                <a:gd name="T71" fmla="*/ 24 h 82"/>
                <a:gd name="T72" fmla="*/ 458 w 605"/>
                <a:gd name="T73" fmla="*/ 30 h 82"/>
                <a:gd name="T74" fmla="*/ 428 w 605"/>
                <a:gd name="T75" fmla="*/ 35 h 82"/>
                <a:gd name="T76" fmla="*/ 398 w 605"/>
                <a:gd name="T77" fmla="*/ 38 h 82"/>
                <a:gd name="T78" fmla="*/ 367 w 605"/>
                <a:gd name="T79" fmla="*/ 40 h 82"/>
                <a:gd name="T80" fmla="*/ 337 w 605"/>
                <a:gd name="T81" fmla="*/ 43 h 82"/>
                <a:gd name="T82" fmla="*/ 306 w 605"/>
                <a:gd name="T83" fmla="*/ 43 h 82"/>
                <a:gd name="T84" fmla="*/ 276 w 605"/>
                <a:gd name="T85" fmla="*/ 41 h 82"/>
                <a:gd name="T86" fmla="*/ 245 w 605"/>
                <a:gd name="T87" fmla="*/ 40 h 82"/>
                <a:gd name="T88" fmla="*/ 214 w 605"/>
                <a:gd name="T89" fmla="*/ 37 h 82"/>
                <a:gd name="T90" fmla="*/ 184 w 605"/>
                <a:gd name="T91" fmla="*/ 32 h 82"/>
                <a:gd name="T92" fmla="*/ 152 w 605"/>
                <a:gd name="T93" fmla="*/ 27 h 82"/>
                <a:gd name="T94" fmla="*/ 121 w 605"/>
                <a:gd name="T95" fmla="*/ 18 h 82"/>
                <a:gd name="T96" fmla="*/ 91 w 605"/>
                <a:gd name="T97" fmla="*/ 9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05" h="82">
                  <a:moveTo>
                    <a:pt x="91" y="9"/>
                  </a:moveTo>
                  <a:lnTo>
                    <a:pt x="65" y="5"/>
                  </a:lnTo>
                  <a:lnTo>
                    <a:pt x="42" y="1"/>
                  </a:lnTo>
                  <a:lnTo>
                    <a:pt x="23" y="0"/>
                  </a:lnTo>
                  <a:lnTo>
                    <a:pt x="10" y="1"/>
                  </a:lnTo>
                  <a:lnTo>
                    <a:pt x="1" y="3"/>
                  </a:lnTo>
                  <a:lnTo>
                    <a:pt x="0" y="8"/>
                  </a:lnTo>
                  <a:lnTo>
                    <a:pt x="6" y="15"/>
                  </a:lnTo>
                  <a:lnTo>
                    <a:pt x="20" y="24"/>
                  </a:lnTo>
                  <a:lnTo>
                    <a:pt x="49" y="40"/>
                  </a:lnTo>
                  <a:lnTo>
                    <a:pt x="81" y="53"/>
                  </a:lnTo>
                  <a:lnTo>
                    <a:pt x="116" y="63"/>
                  </a:lnTo>
                  <a:lnTo>
                    <a:pt x="151" y="71"/>
                  </a:lnTo>
                  <a:lnTo>
                    <a:pt x="190" y="77"/>
                  </a:lnTo>
                  <a:lnTo>
                    <a:pt x="230" y="81"/>
                  </a:lnTo>
                  <a:lnTo>
                    <a:pt x="270" y="82"/>
                  </a:lnTo>
                  <a:lnTo>
                    <a:pt x="310" y="82"/>
                  </a:lnTo>
                  <a:lnTo>
                    <a:pt x="351" y="80"/>
                  </a:lnTo>
                  <a:lnTo>
                    <a:pt x="391" y="77"/>
                  </a:lnTo>
                  <a:lnTo>
                    <a:pt x="430" y="73"/>
                  </a:lnTo>
                  <a:lnTo>
                    <a:pt x="468" y="67"/>
                  </a:lnTo>
                  <a:lnTo>
                    <a:pt x="504" y="60"/>
                  </a:lnTo>
                  <a:lnTo>
                    <a:pt x="538" y="53"/>
                  </a:lnTo>
                  <a:lnTo>
                    <a:pt x="570" y="46"/>
                  </a:lnTo>
                  <a:lnTo>
                    <a:pt x="598" y="38"/>
                  </a:lnTo>
                  <a:lnTo>
                    <a:pt x="604" y="30"/>
                  </a:lnTo>
                  <a:lnTo>
                    <a:pt x="605" y="23"/>
                  </a:lnTo>
                  <a:lnTo>
                    <a:pt x="605" y="17"/>
                  </a:lnTo>
                  <a:lnTo>
                    <a:pt x="602" y="13"/>
                  </a:lnTo>
                  <a:lnTo>
                    <a:pt x="597" y="8"/>
                  </a:lnTo>
                  <a:lnTo>
                    <a:pt x="590" y="6"/>
                  </a:lnTo>
                  <a:lnTo>
                    <a:pt x="583" y="5"/>
                  </a:lnTo>
                  <a:lnTo>
                    <a:pt x="575" y="3"/>
                  </a:lnTo>
                  <a:lnTo>
                    <a:pt x="547" y="12"/>
                  </a:lnTo>
                  <a:lnTo>
                    <a:pt x="518" y="18"/>
                  </a:lnTo>
                  <a:lnTo>
                    <a:pt x="488" y="24"/>
                  </a:lnTo>
                  <a:lnTo>
                    <a:pt x="458" y="30"/>
                  </a:lnTo>
                  <a:lnTo>
                    <a:pt x="428" y="35"/>
                  </a:lnTo>
                  <a:lnTo>
                    <a:pt x="398" y="38"/>
                  </a:lnTo>
                  <a:lnTo>
                    <a:pt x="367" y="40"/>
                  </a:lnTo>
                  <a:lnTo>
                    <a:pt x="337" y="43"/>
                  </a:lnTo>
                  <a:lnTo>
                    <a:pt x="306" y="43"/>
                  </a:lnTo>
                  <a:lnTo>
                    <a:pt x="276" y="41"/>
                  </a:lnTo>
                  <a:lnTo>
                    <a:pt x="245" y="40"/>
                  </a:lnTo>
                  <a:lnTo>
                    <a:pt x="214" y="37"/>
                  </a:lnTo>
                  <a:lnTo>
                    <a:pt x="184" y="32"/>
                  </a:lnTo>
                  <a:lnTo>
                    <a:pt x="152" y="27"/>
                  </a:lnTo>
                  <a:lnTo>
                    <a:pt x="121" y="18"/>
                  </a:lnTo>
                  <a:lnTo>
                    <a:pt x="91" y="9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12" name="Freeform 38"/>
            <p:cNvSpPr>
              <a:spLocks/>
            </p:cNvSpPr>
            <p:nvPr/>
          </p:nvSpPr>
          <p:spPr bwMode="auto">
            <a:xfrm>
              <a:off x="1544638" y="4192588"/>
              <a:ext cx="463550" cy="58738"/>
            </a:xfrm>
            <a:custGeom>
              <a:avLst/>
              <a:gdLst>
                <a:gd name="T0" fmla="*/ 93 w 583"/>
                <a:gd name="T1" fmla="*/ 12 h 74"/>
                <a:gd name="T2" fmla="*/ 66 w 583"/>
                <a:gd name="T3" fmla="*/ 8 h 74"/>
                <a:gd name="T4" fmla="*/ 42 w 583"/>
                <a:gd name="T5" fmla="*/ 3 h 74"/>
                <a:gd name="T6" fmla="*/ 23 w 583"/>
                <a:gd name="T7" fmla="*/ 1 h 74"/>
                <a:gd name="T8" fmla="*/ 10 w 583"/>
                <a:gd name="T9" fmla="*/ 0 h 74"/>
                <a:gd name="T10" fmla="*/ 2 w 583"/>
                <a:gd name="T11" fmla="*/ 1 h 74"/>
                <a:gd name="T12" fmla="*/ 0 w 583"/>
                <a:gd name="T13" fmla="*/ 3 h 74"/>
                <a:gd name="T14" fmla="*/ 7 w 583"/>
                <a:gd name="T15" fmla="*/ 8 h 74"/>
                <a:gd name="T16" fmla="*/ 21 w 583"/>
                <a:gd name="T17" fmla="*/ 15 h 74"/>
                <a:gd name="T18" fmla="*/ 46 w 583"/>
                <a:gd name="T19" fmla="*/ 31 h 74"/>
                <a:gd name="T20" fmla="*/ 75 w 583"/>
                <a:gd name="T21" fmla="*/ 45 h 74"/>
                <a:gd name="T22" fmla="*/ 108 w 583"/>
                <a:gd name="T23" fmla="*/ 55 h 74"/>
                <a:gd name="T24" fmla="*/ 142 w 583"/>
                <a:gd name="T25" fmla="*/ 63 h 74"/>
                <a:gd name="T26" fmla="*/ 179 w 583"/>
                <a:gd name="T27" fmla="*/ 69 h 74"/>
                <a:gd name="T28" fmla="*/ 217 w 583"/>
                <a:gd name="T29" fmla="*/ 71 h 74"/>
                <a:gd name="T30" fmla="*/ 257 w 583"/>
                <a:gd name="T31" fmla="*/ 74 h 74"/>
                <a:gd name="T32" fmla="*/ 297 w 583"/>
                <a:gd name="T33" fmla="*/ 72 h 74"/>
                <a:gd name="T34" fmla="*/ 337 w 583"/>
                <a:gd name="T35" fmla="*/ 71 h 74"/>
                <a:gd name="T36" fmla="*/ 377 w 583"/>
                <a:gd name="T37" fmla="*/ 68 h 74"/>
                <a:gd name="T38" fmla="*/ 416 w 583"/>
                <a:gd name="T39" fmla="*/ 63 h 74"/>
                <a:gd name="T40" fmla="*/ 453 w 583"/>
                <a:gd name="T41" fmla="*/ 57 h 74"/>
                <a:gd name="T42" fmla="*/ 489 w 583"/>
                <a:gd name="T43" fmla="*/ 52 h 74"/>
                <a:gd name="T44" fmla="*/ 522 w 583"/>
                <a:gd name="T45" fmla="*/ 46 h 74"/>
                <a:gd name="T46" fmla="*/ 552 w 583"/>
                <a:gd name="T47" fmla="*/ 39 h 74"/>
                <a:gd name="T48" fmla="*/ 579 w 583"/>
                <a:gd name="T49" fmla="*/ 32 h 74"/>
                <a:gd name="T50" fmla="*/ 582 w 583"/>
                <a:gd name="T51" fmla="*/ 25 h 74"/>
                <a:gd name="T52" fmla="*/ 583 w 583"/>
                <a:gd name="T53" fmla="*/ 21 h 74"/>
                <a:gd name="T54" fmla="*/ 583 w 583"/>
                <a:gd name="T55" fmla="*/ 15 h 74"/>
                <a:gd name="T56" fmla="*/ 580 w 583"/>
                <a:gd name="T57" fmla="*/ 11 h 74"/>
                <a:gd name="T58" fmla="*/ 575 w 583"/>
                <a:gd name="T59" fmla="*/ 9 h 74"/>
                <a:gd name="T60" fmla="*/ 571 w 583"/>
                <a:gd name="T61" fmla="*/ 7 h 74"/>
                <a:gd name="T62" fmla="*/ 565 w 583"/>
                <a:gd name="T63" fmla="*/ 6 h 74"/>
                <a:gd name="T64" fmla="*/ 558 w 583"/>
                <a:gd name="T65" fmla="*/ 6 h 74"/>
                <a:gd name="T66" fmla="*/ 528 w 583"/>
                <a:gd name="T67" fmla="*/ 12 h 74"/>
                <a:gd name="T68" fmla="*/ 499 w 583"/>
                <a:gd name="T69" fmla="*/ 19 h 74"/>
                <a:gd name="T70" fmla="*/ 471 w 583"/>
                <a:gd name="T71" fmla="*/ 25 h 74"/>
                <a:gd name="T72" fmla="*/ 442 w 583"/>
                <a:gd name="T73" fmla="*/ 30 h 74"/>
                <a:gd name="T74" fmla="*/ 414 w 583"/>
                <a:gd name="T75" fmla="*/ 34 h 74"/>
                <a:gd name="T76" fmla="*/ 385 w 583"/>
                <a:gd name="T77" fmla="*/ 38 h 74"/>
                <a:gd name="T78" fmla="*/ 358 w 583"/>
                <a:gd name="T79" fmla="*/ 40 h 74"/>
                <a:gd name="T80" fmla="*/ 329 w 583"/>
                <a:gd name="T81" fmla="*/ 41 h 74"/>
                <a:gd name="T82" fmla="*/ 300 w 583"/>
                <a:gd name="T83" fmla="*/ 42 h 74"/>
                <a:gd name="T84" fmla="*/ 271 w 583"/>
                <a:gd name="T85" fmla="*/ 41 h 74"/>
                <a:gd name="T86" fmla="*/ 242 w 583"/>
                <a:gd name="T87" fmla="*/ 40 h 74"/>
                <a:gd name="T88" fmla="*/ 214 w 583"/>
                <a:gd name="T89" fmla="*/ 37 h 74"/>
                <a:gd name="T90" fmla="*/ 184 w 583"/>
                <a:gd name="T91" fmla="*/ 33 h 74"/>
                <a:gd name="T92" fmla="*/ 154 w 583"/>
                <a:gd name="T93" fmla="*/ 27 h 74"/>
                <a:gd name="T94" fmla="*/ 124 w 583"/>
                <a:gd name="T95" fmla="*/ 21 h 74"/>
                <a:gd name="T96" fmla="*/ 93 w 583"/>
                <a:gd name="T97" fmla="*/ 12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583" h="74">
                  <a:moveTo>
                    <a:pt x="93" y="12"/>
                  </a:moveTo>
                  <a:lnTo>
                    <a:pt x="66" y="8"/>
                  </a:lnTo>
                  <a:lnTo>
                    <a:pt x="42" y="3"/>
                  </a:lnTo>
                  <a:lnTo>
                    <a:pt x="23" y="1"/>
                  </a:lnTo>
                  <a:lnTo>
                    <a:pt x="10" y="0"/>
                  </a:lnTo>
                  <a:lnTo>
                    <a:pt x="2" y="1"/>
                  </a:lnTo>
                  <a:lnTo>
                    <a:pt x="0" y="3"/>
                  </a:lnTo>
                  <a:lnTo>
                    <a:pt x="7" y="8"/>
                  </a:lnTo>
                  <a:lnTo>
                    <a:pt x="21" y="15"/>
                  </a:lnTo>
                  <a:lnTo>
                    <a:pt x="46" y="31"/>
                  </a:lnTo>
                  <a:lnTo>
                    <a:pt x="75" y="45"/>
                  </a:lnTo>
                  <a:lnTo>
                    <a:pt x="108" y="55"/>
                  </a:lnTo>
                  <a:lnTo>
                    <a:pt x="142" y="63"/>
                  </a:lnTo>
                  <a:lnTo>
                    <a:pt x="179" y="69"/>
                  </a:lnTo>
                  <a:lnTo>
                    <a:pt x="217" y="71"/>
                  </a:lnTo>
                  <a:lnTo>
                    <a:pt x="257" y="74"/>
                  </a:lnTo>
                  <a:lnTo>
                    <a:pt x="297" y="72"/>
                  </a:lnTo>
                  <a:lnTo>
                    <a:pt x="337" y="71"/>
                  </a:lnTo>
                  <a:lnTo>
                    <a:pt x="377" y="68"/>
                  </a:lnTo>
                  <a:lnTo>
                    <a:pt x="416" y="63"/>
                  </a:lnTo>
                  <a:lnTo>
                    <a:pt x="453" y="57"/>
                  </a:lnTo>
                  <a:lnTo>
                    <a:pt x="489" y="52"/>
                  </a:lnTo>
                  <a:lnTo>
                    <a:pt x="522" y="46"/>
                  </a:lnTo>
                  <a:lnTo>
                    <a:pt x="552" y="39"/>
                  </a:lnTo>
                  <a:lnTo>
                    <a:pt x="579" y="32"/>
                  </a:lnTo>
                  <a:lnTo>
                    <a:pt x="582" y="25"/>
                  </a:lnTo>
                  <a:lnTo>
                    <a:pt x="583" y="21"/>
                  </a:lnTo>
                  <a:lnTo>
                    <a:pt x="583" y="15"/>
                  </a:lnTo>
                  <a:lnTo>
                    <a:pt x="580" y="11"/>
                  </a:lnTo>
                  <a:lnTo>
                    <a:pt x="575" y="9"/>
                  </a:lnTo>
                  <a:lnTo>
                    <a:pt x="571" y="7"/>
                  </a:lnTo>
                  <a:lnTo>
                    <a:pt x="565" y="6"/>
                  </a:lnTo>
                  <a:lnTo>
                    <a:pt x="558" y="6"/>
                  </a:lnTo>
                  <a:lnTo>
                    <a:pt x="528" y="12"/>
                  </a:lnTo>
                  <a:lnTo>
                    <a:pt x="499" y="19"/>
                  </a:lnTo>
                  <a:lnTo>
                    <a:pt x="471" y="25"/>
                  </a:lnTo>
                  <a:lnTo>
                    <a:pt x="442" y="30"/>
                  </a:lnTo>
                  <a:lnTo>
                    <a:pt x="414" y="34"/>
                  </a:lnTo>
                  <a:lnTo>
                    <a:pt x="385" y="38"/>
                  </a:lnTo>
                  <a:lnTo>
                    <a:pt x="358" y="40"/>
                  </a:lnTo>
                  <a:lnTo>
                    <a:pt x="329" y="41"/>
                  </a:lnTo>
                  <a:lnTo>
                    <a:pt x="300" y="42"/>
                  </a:lnTo>
                  <a:lnTo>
                    <a:pt x="271" y="41"/>
                  </a:lnTo>
                  <a:lnTo>
                    <a:pt x="242" y="40"/>
                  </a:lnTo>
                  <a:lnTo>
                    <a:pt x="214" y="37"/>
                  </a:lnTo>
                  <a:lnTo>
                    <a:pt x="184" y="33"/>
                  </a:lnTo>
                  <a:lnTo>
                    <a:pt x="154" y="27"/>
                  </a:lnTo>
                  <a:lnTo>
                    <a:pt x="124" y="21"/>
                  </a:lnTo>
                  <a:lnTo>
                    <a:pt x="93" y="12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13" name="Freeform 39"/>
            <p:cNvSpPr>
              <a:spLocks/>
            </p:cNvSpPr>
            <p:nvPr/>
          </p:nvSpPr>
          <p:spPr bwMode="auto">
            <a:xfrm>
              <a:off x="1550988" y="4197351"/>
              <a:ext cx="446088" cy="52388"/>
            </a:xfrm>
            <a:custGeom>
              <a:avLst/>
              <a:gdLst>
                <a:gd name="T0" fmla="*/ 94 w 563"/>
                <a:gd name="T1" fmla="*/ 18 h 66"/>
                <a:gd name="T2" fmla="*/ 66 w 563"/>
                <a:gd name="T3" fmla="*/ 13 h 66"/>
                <a:gd name="T4" fmla="*/ 43 w 563"/>
                <a:gd name="T5" fmla="*/ 8 h 66"/>
                <a:gd name="T6" fmla="*/ 24 w 563"/>
                <a:gd name="T7" fmla="*/ 4 h 66"/>
                <a:gd name="T8" fmla="*/ 10 w 563"/>
                <a:gd name="T9" fmla="*/ 2 h 66"/>
                <a:gd name="T10" fmla="*/ 2 w 563"/>
                <a:gd name="T11" fmla="*/ 0 h 66"/>
                <a:gd name="T12" fmla="*/ 0 w 563"/>
                <a:gd name="T13" fmla="*/ 2 h 66"/>
                <a:gd name="T14" fmla="*/ 6 w 563"/>
                <a:gd name="T15" fmla="*/ 4 h 66"/>
                <a:gd name="T16" fmla="*/ 21 w 563"/>
                <a:gd name="T17" fmla="*/ 10 h 66"/>
                <a:gd name="T18" fmla="*/ 43 w 563"/>
                <a:gd name="T19" fmla="*/ 26 h 66"/>
                <a:gd name="T20" fmla="*/ 68 w 563"/>
                <a:gd name="T21" fmla="*/ 40 h 66"/>
                <a:gd name="T22" fmla="*/ 98 w 563"/>
                <a:gd name="T23" fmla="*/ 50 h 66"/>
                <a:gd name="T24" fmla="*/ 132 w 563"/>
                <a:gd name="T25" fmla="*/ 57 h 66"/>
                <a:gd name="T26" fmla="*/ 168 w 563"/>
                <a:gd name="T27" fmla="*/ 63 h 66"/>
                <a:gd name="T28" fmla="*/ 204 w 563"/>
                <a:gd name="T29" fmla="*/ 66 h 66"/>
                <a:gd name="T30" fmla="*/ 244 w 563"/>
                <a:gd name="T31" fmla="*/ 66 h 66"/>
                <a:gd name="T32" fmla="*/ 284 w 563"/>
                <a:gd name="T33" fmla="*/ 66 h 66"/>
                <a:gd name="T34" fmla="*/ 323 w 563"/>
                <a:gd name="T35" fmla="*/ 64 h 66"/>
                <a:gd name="T36" fmla="*/ 363 w 563"/>
                <a:gd name="T37" fmla="*/ 60 h 66"/>
                <a:gd name="T38" fmla="*/ 401 w 563"/>
                <a:gd name="T39" fmla="*/ 56 h 66"/>
                <a:gd name="T40" fmla="*/ 439 w 563"/>
                <a:gd name="T41" fmla="*/ 51 h 66"/>
                <a:gd name="T42" fmla="*/ 474 w 563"/>
                <a:gd name="T43" fmla="*/ 45 h 66"/>
                <a:gd name="T44" fmla="*/ 506 w 563"/>
                <a:gd name="T45" fmla="*/ 40 h 66"/>
                <a:gd name="T46" fmla="*/ 535 w 563"/>
                <a:gd name="T47" fmla="*/ 34 h 66"/>
                <a:gd name="T48" fmla="*/ 560 w 563"/>
                <a:gd name="T49" fmla="*/ 28 h 66"/>
                <a:gd name="T50" fmla="*/ 563 w 563"/>
                <a:gd name="T51" fmla="*/ 19 h 66"/>
                <a:gd name="T52" fmla="*/ 558 w 563"/>
                <a:gd name="T53" fmla="*/ 12 h 66"/>
                <a:gd name="T54" fmla="*/ 551 w 563"/>
                <a:gd name="T55" fmla="*/ 10 h 66"/>
                <a:gd name="T56" fmla="*/ 541 w 563"/>
                <a:gd name="T57" fmla="*/ 11 h 66"/>
                <a:gd name="T58" fmla="*/ 511 w 563"/>
                <a:gd name="T59" fmla="*/ 17 h 66"/>
                <a:gd name="T60" fmla="*/ 482 w 563"/>
                <a:gd name="T61" fmla="*/ 22 h 66"/>
                <a:gd name="T62" fmla="*/ 454 w 563"/>
                <a:gd name="T63" fmla="*/ 28 h 66"/>
                <a:gd name="T64" fmla="*/ 427 w 563"/>
                <a:gd name="T65" fmla="*/ 33 h 66"/>
                <a:gd name="T66" fmla="*/ 399 w 563"/>
                <a:gd name="T67" fmla="*/ 36 h 66"/>
                <a:gd name="T68" fmla="*/ 373 w 563"/>
                <a:gd name="T69" fmla="*/ 40 h 66"/>
                <a:gd name="T70" fmla="*/ 346 w 563"/>
                <a:gd name="T71" fmla="*/ 42 h 66"/>
                <a:gd name="T72" fmla="*/ 321 w 563"/>
                <a:gd name="T73" fmla="*/ 43 h 66"/>
                <a:gd name="T74" fmla="*/ 294 w 563"/>
                <a:gd name="T75" fmla="*/ 43 h 66"/>
                <a:gd name="T76" fmla="*/ 268 w 563"/>
                <a:gd name="T77" fmla="*/ 43 h 66"/>
                <a:gd name="T78" fmla="*/ 240 w 563"/>
                <a:gd name="T79" fmla="*/ 42 h 66"/>
                <a:gd name="T80" fmla="*/ 212 w 563"/>
                <a:gd name="T81" fmla="*/ 38 h 66"/>
                <a:gd name="T82" fmla="*/ 185 w 563"/>
                <a:gd name="T83" fmla="*/ 35 h 66"/>
                <a:gd name="T84" fmla="*/ 155 w 563"/>
                <a:gd name="T85" fmla="*/ 30 h 66"/>
                <a:gd name="T86" fmla="*/ 125 w 563"/>
                <a:gd name="T87" fmla="*/ 25 h 66"/>
                <a:gd name="T88" fmla="*/ 94 w 563"/>
                <a:gd name="T89" fmla="*/ 18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63" h="66">
                  <a:moveTo>
                    <a:pt x="94" y="18"/>
                  </a:moveTo>
                  <a:lnTo>
                    <a:pt x="66" y="13"/>
                  </a:lnTo>
                  <a:lnTo>
                    <a:pt x="43" y="8"/>
                  </a:lnTo>
                  <a:lnTo>
                    <a:pt x="24" y="4"/>
                  </a:lnTo>
                  <a:lnTo>
                    <a:pt x="10" y="2"/>
                  </a:lnTo>
                  <a:lnTo>
                    <a:pt x="2" y="0"/>
                  </a:lnTo>
                  <a:lnTo>
                    <a:pt x="0" y="2"/>
                  </a:lnTo>
                  <a:lnTo>
                    <a:pt x="6" y="4"/>
                  </a:lnTo>
                  <a:lnTo>
                    <a:pt x="21" y="10"/>
                  </a:lnTo>
                  <a:lnTo>
                    <a:pt x="43" y="26"/>
                  </a:lnTo>
                  <a:lnTo>
                    <a:pt x="68" y="40"/>
                  </a:lnTo>
                  <a:lnTo>
                    <a:pt x="98" y="50"/>
                  </a:lnTo>
                  <a:lnTo>
                    <a:pt x="132" y="57"/>
                  </a:lnTo>
                  <a:lnTo>
                    <a:pt x="168" y="63"/>
                  </a:lnTo>
                  <a:lnTo>
                    <a:pt x="204" y="66"/>
                  </a:lnTo>
                  <a:lnTo>
                    <a:pt x="244" y="66"/>
                  </a:lnTo>
                  <a:lnTo>
                    <a:pt x="284" y="66"/>
                  </a:lnTo>
                  <a:lnTo>
                    <a:pt x="323" y="64"/>
                  </a:lnTo>
                  <a:lnTo>
                    <a:pt x="363" y="60"/>
                  </a:lnTo>
                  <a:lnTo>
                    <a:pt x="401" y="56"/>
                  </a:lnTo>
                  <a:lnTo>
                    <a:pt x="439" y="51"/>
                  </a:lnTo>
                  <a:lnTo>
                    <a:pt x="474" y="45"/>
                  </a:lnTo>
                  <a:lnTo>
                    <a:pt x="506" y="40"/>
                  </a:lnTo>
                  <a:lnTo>
                    <a:pt x="535" y="34"/>
                  </a:lnTo>
                  <a:lnTo>
                    <a:pt x="560" y="28"/>
                  </a:lnTo>
                  <a:lnTo>
                    <a:pt x="563" y="19"/>
                  </a:lnTo>
                  <a:lnTo>
                    <a:pt x="558" y="12"/>
                  </a:lnTo>
                  <a:lnTo>
                    <a:pt x="551" y="10"/>
                  </a:lnTo>
                  <a:lnTo>
                    <a:pt x="541" y="11"/>
                  </a:lnTo>
                  <a:lnTo>
                    <a:pt x="511" y="17"/>
                  </a:lnTo>
                  <a:lnTo>
                    <a:pt x="482" y="22"/>
                  </a:lnTo>
                  <a:lnTo>
                    <a:pt x="454" y="28"/>
                  </a:lnTo>
                  <a:lnTo>
                    <a:pt x="427" y="33"/>
                  </a:lnTo>
                  <a:lnTo>
                    <a:pt x="399" y="36"/>
                  </a:lnTo>
                  <a:lnTo>
                    <a:pt x="373" y="40"/>
                  </a:lnTo>
                  <a:lnTo>
                    <a:pt x="346" y="42"/>
                  </a:lnTo>
                  <a:lnTo>
                    <a:pt x="321" y="43"/>
                  </a:lnTo>
                  <a:lnTo>
                    <a:pt x="294" y="43"/>
                  </a:lnTo>
                  <a:lnTo>
                    <a:pt x="268" y="43"/>
                  </a:lnTo>
                  <a:lnTo>
                    <a:pt x="240" y="42"/>
                  </a:lnTo>
                  <a:lnTo>
                    <a:pt x="212" y="38"/>
                  </a:lnTo>
                  <a:lnTo>
                    <a:pt x="185" y="35"/>
                  </a:lnTo>
                  <a:lnTo>
                    <a:pt x="155" y="30"/>
                  </a:lnTo>
                  <a:lnTo>
                    <a:pt x="125" y="25"/>
                  </a:lnTo>
                  <a:lnTo>
                    <a:pt x="94" y="18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14" name="Freeform 40"/>
            <p:cNvSpPr>
              <a:spLocks/>
            </p:cNvSpPr>
            <p:nvPr/>
          </p:nvSpPr>
          <p:spPr bwMode="auto">
            <a:xfrm>
              <a:off x="1514475" y="4070351"/>
              <a:ext cx="303213" cy="111125"/>
            </a:xfrm>
            <a:custGeom>
              <a:avLst/>
              <a:gdLst>
                <a:gd name="T0" fmla="*/ 57 w 383"/>
                <a:gd name="T1" fmla="*/ 0 h 141"/>
                <a:gd name="T2" fmla="*/ 73 w 383"/>
                <a:gd name="T3" fmla="*/ 12 h 141"/>
                <a:gd name="T4" fmla="*/ 89 w 383"/>
                <a:gd name="T5" fmla="*/ 23 h 141"/>
                <a:gd name="T6" fmla="*/ 106 w 383"/>
                <a:gd name="T7" fmla="*/ 34 h 141"/>
                <a:gd name="T8" fmla="*/ 124 w 383"/>
                <a:gd name="T9" fmla="*/ 44 h 141"/>
                <a:gd name="T10" fmla="*/ 142 w 383"/>
                <a:gd name="T11" fmla="*/ 53 h 141"/>
                <a:gd name="T12" fmla="*/ 160 w 383"/>
                <a:gd name="T13" fmla="*/ 61 h 141"/>
                <a:gd name="T14" fmla="*/ 180 w 383"/>
                <a:gd name="T15" fmla="*/ 69 h 141"/>
                <a:gd name="T16" fmla="*/ 201 w 383"/>
                <a:gd name="T17" fmla="*/ 76 h 141"/>
                <a:gd name="T18" fmla="*/ 221 w 383"/>
                <a:gd name="T19" fmla="*/ 83 h 141"/>
                <a:gd name="T20" fmla="*/ 243 w 383"/>
                <a:gd name="T21" fmla="*/ 89 h 141"/>
                <a:gd name="T22" fmla="*/ 265 w 383"/>
                <a:gd name="T23" fmla="*/ 95 h 141"/>
                <a:gd name="T24" fmla="*/ 287 w 383"/>
                <a:gd name="T25" fmla="*/ 99 h 141"/>
                <a:gd name="T26" fmla="*/ 310 w 383"/>
                <a:gd name="T27" fmla="*/ 104 h 141"/>
                <a:gd name="T28" fmla="*/ 334 w 383"/>
                <a:gd name="T29" fmla="*/ 107 h 141"/>
                <a:gd name="T30" fmla="*/ 359 w 383"/>
                <a:gd name="T31" fmla="*/ 111 h 141"/>
                <a:gd name="T32" fmla="*/ 383 w 383"/>
                <a:gd name="T33" fmla="*/ 113 h 141"/>
                <a:gd name="T34" fmla="*/ 353 w 383"/>
                <a:gd name="T35" fmla="*/ 122 h 141"/>
                <a:gd name="T36" fmla="*/ 325 w 383"/>
                <a:gd name="T37" fmla="*/ 130 h 141"/>
                <a:gd name="T38" fmla="*/ 300 w 383"/>
                <a:gd name="T39" fmla="*/ 136 h 141"/>
                <a:gd name="T40" fmla="*/ 274 w 383"/>
                <a:gd name="T41" fmla="*/ 140 h 141"/>
                <a:gd name="T42" fmla="*/ 251 w 383"/>
                <a:gd name="T43" fmla="*/ 141 h 141"/>
                <a:gd name="T44" fmla="*/ 230 w 383"/>
                <a:gd name="T45" fmla="*/ 141 h 141"/>
                <a:gd name="T46" fmla="*/ 208 w 383"/>
                <a:gd name="T47" fmla="*/ 138 h 141"/>
                <a:gd name="T48" fmla="*/ 186 w 383"/>
                <a:gd name="T49" fmla="*/ 134 h 141"/>
                <a:gd name="T50" fmla="*/ 165 w 383"/>
                <a:gd name="T51" fmla="*/ 128 h 141"/>
                <a:gd name="T52" fmla="*/ 143 w 383"/>
                <a:gd name="T53" fmla="*/ 121 h 141"/>
                <a:gd name="T54" fmla="*/ 122 w 383"/>
                <a:gd name="T55" fmla="*/ 111 h 141"/>
                <a:gd name="T56" fmla="*/ 99 w 383"/>
                <a:gd name="T57" fmla="*/ 99 h 141"/>
                <a:gd name="T58" fmla="*/ 76 w 383"/>
                <a:gd name="T59" fmla="*/ 87 h 141"/>
                <a:gd name="T60" fmla="*/ 52 w 383"/>
                <a:gd name="T61" fmla="*/ 73 h 141"/>
                <a:gd name="T62" fmla="*/ 27 w 383"/>
                <a:gd name="T63" fmla="*/ 55 h 141"/>
                <a:gd name="T64" fmla="*/ 0 w 383"/>
                <a:gd name="T65" fmla="*/ 38 h 141"/>
                <a:gd name="T66" fmla="*/ 57 w 383"/>
                <a:gd name="T67" fmla="*/ 0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83" h="141">
                  <a:moveTo>
                    <a:pt x="57" y="0"/>
                  </a:moveTo>
                  <a:lnTo>
                    <a:pt x="73" y="12"/>
                  </a:lnTo>
                  <a:lnTo>
                    <a:pt x="89" y="23"/>
                  </a:lnTo>
                  <a:lnTo>
                    <a:pt x="106" y="34"/>
                  </a:lnTo>
                  <a:lnTo>
                    <a:pt x="124" y="44"/>
                  </a:lnTo>
                  <a:lnTo>
                    <a:pt x="142" y="53"/>
                  </a:lnTo>
                  <a:lnTo>
                    <a:pt x="160" y="61"/>
                  </a:lnTo>
                  <a:lnTo>
                    <a:pt x="180" y="69"/>
                  </a:lnTo>
                  <a:lnTo>
                    <a:pt x="201" y="76"/>
                  </a:lnTo>
                  <a:lnTo>
                    <a:pt x="221" y="83"/>
                  </a:lnTo>
                  <a:lnTo>
                    <a:pt x="243" y="89"/>
                  </a:lnTo>
                  <a:lnTo>
                    <a:pt x="265" y="95"/>
                  </a:lnTo>
                  <a:lnTo>
                    <a:pt x="287" y="99"/>
                  </a:lnTo>
                  <a:lnTo>
                    <a:pt x="310" y="104"/>
                  </a:lnTo>
                  <a:lnTo>
                    <a:pt x="334" y="107"/>
                  </a:lnTo>
                  <a:lnTo>
                    <a:pt x="359" y="111"/>
                  </a:lnTo>
                  <a:lnTo>
                    <a:pt x="383" y="113"/>
                  </a:lnTo>
                  <a:lnTo>
                    <a:pt x="353" y="122"/>
                  </a:lnTo>
                  <a:lnTo>
                    <a:pt x="325" y="130"/>
                  </a:lnTo>
                  <a:lnTo>
                    <a:pt x="300" y="136"/>
                  </a:lnTo>
                  <a:lnTo>
                    <a:pt x="274" y="140"/>
                  </a:lnTo>
                  <a:lnTo>
                    <a:pt x="251" y="141"/>
                  </a:lnTo>
                  <a:lnTo>
                    <a:pt x="230" y="141"/>
                  </a:lnTo>
                  <a:lnTo>
                    <a:pt x="208" y="138"/>
                  </a:lnTo>
                  <a:lnTo>
                    <a:pt x="186" y="134"/>
                  </a:lnTo>
                  <a:lnTo>
                    <a:pt x="165" y="128"/>
                  </a:lnTo>
                  <a:lnTo>
                    <a:pt x="143" y="121"/>
                  </a:lnTo>
                  <a:lnTo>
                    <a:pt x="122" y="111"/>
                  </a:lnTo>
                  <a:lnTo>
                    <a:pt x="99" y="99"/>
                  </a:lnTo>
                  <a:lnTo>
                    <a:pt x="76" y="87"/>
                  </a:lnTo>
                  <a:lnTo>
                    <a:pt x="52" y="73"/>
                  </a:lnTo>
                  <a:lnTo>
                    <a:pt x="27" y="55"/>
                  </a:lnTo>
                  <a:lnTo>
                    <a:pt x="0" y="38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15" name="Freeform 41"/>
            <p:cNvSpPr>
              <a:spLocks/>
            </p:cNvSpPr>
            <p:nvPr/>
          </p:nvSpPr>
          <p:spPr bwMode="auto">
            <a:xfrm>
              <a:off x="1544638" y="4249738"/>
              <a:ext cx="95250" cy="895350"/>
            </a:xfrm>
            <a:custGeom>
              <a:avLst/>
              <a:gdLst>
                <a:gd name="T0" fmla="*/ 0 w 121"/>
                <a:gd name="T1" fmla="*/ 0 h 1130"/>
                <a:gd name="T2" fmla="*/ 0 w 121"/>
                <a:gd name="T3" fmla="*/ 1055 h 1130"/>
                <a:gd name="T4" fmla="*/ 56 w 121"/>
                <a:gd name="T5" fmla="*/ 1102 h 1130"/>
                <a:gd name="T6" fmla="*/ 121 w 121"/>
                <a:gd name="T7" fmla="*/ 1130 h 1130"/>
                <a:gd name="T8" fmla="*/ 121 w 121"/>
                <a:gd name="T9" fmla="*/ 66 h 1130"/>
                <a:gd name="T10" fmla="*/ 0 w 121"/>
                <a:gd name="T11" fmla="*/ 0 h 1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1" h="1130">
                  <a:moveTo>
                    <a:pt x="0" y="0"/>
                  </a:moveTo>
                  <a:lnTo>
                    <a:pt x="0" y="1055"/>
                  </a:lnTo>
                  <a:lnTo>
                    <a:pt x="56" y="1102"/>
                  </a:lnTo>
                  <a:lnTo>
                    <a:pt x="121" y="1130"/>
                  </a:lnTo>
                  <a:lnTo>
                    <a:pt x="121" y="6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80808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16" name="Freeform 42"/>
            <p:cNvSpPr>
              <a:spLocks/>
            </p:cNvSpPr>
            <p:nvPr/>
          </p:nvSpPr>
          <p:spPr bwMode="auto">
            <a:xfrm>
              <a:off x="1751013" y="4294188"/>
              <a:ext cx="430213" cy="785813"/>
            </a:xfrm>
            <a:custGeom>
              <a:avLst/>
              <a:gdLst>
                <a:gd name="T0" fmla="*/ 541 w 541"/>
                <a:gd name="T1" fmla="*/ 0 h 991"/>
                <a:gd name="T2" fmla="*/ 502 w 541"/>
                <a:gd name="T3" fmla="*/ 13 h 991"/>
                <a:gd name="T4" fmla="*/ 465 w 541"/>
                <a:gd name="T5" fmla="*/ 26 h 991"/>
                <a:gd name="T6" fmla="*/ 431 w 541"/>
                <a:gd name="T7" fmla="*/ 39 h 991"/>
                <a:gd name="T8" fmla="*/ 397 w 541"/>
                <a:gd name="T9" fmla="*/ 49 h 991"/>
                <a:gd name="T10" fmla="*/ 366 w 541"/>
                <a:gd name="T11" fmla="*/ 58 h 991"/>
                <a:gd name="T12" fmla="*/ 335 w 541"/>
                <a:gd name="T13" fmla="*/ 66 h 991"/>
                <a:gd name="T14" fmla="*/ 305 w 541"/>
                <a:gd name="T15" fmla="*/ 74 h 991"/>
                <a:gd name="T16" fmla="*/ 275 w 541"/>
                <a:gd name="T17" fmla="*/ 80 h 991"/>
                <a:gd name="T18" fmla="*/ 245 w 541"/>
                <a:gd name="T19" fmla="*/ 86 h 991"/>
                <a:gd name="T20" fmla="*/ 215 w 541"/>
                <a:gd name="T21" fmla="*/ 91 h 991"/>
                <a:gd name="T22" fmla="*/ 184 w 541"/>
                <a:gd name="T23" fmla="*/ 95 h 991"/>
                <a:gd name="T24" fmla="*/ 151 w 541"/>
                <a:gd name="T25" fmla="*/ 98 h 991"/>
                <a:gd name="T26" fmla="*/ 116 w 541"/>
                <a:gd name="T27" fmla="*/ 101 h 991"/>
                <a:gd name="T28" fmla="*/ 80 w 541"/>
                <a:gd name="T29" fmla="*/ 102 h 991"/>
                <a:gd name="T30" fmla="*/ 41 w 541"/>
                <a:gd name="T31" fmla="*/ 103 h 991"/>
                <a:gd name="T32" fmla="*/ 0 w 541"/>
                <a:gd name="T33" fmla="*/ 103 h 991"/>
                <a:gd name="T34" fmla="*/ 0 w 541"/>
                <a:gd name="T35" fmla="*/ 988 h 991"/>
                <a:gd name="T36" fmla="*/ 52 w 541"/>
                <a:gd name="T37" fmla="*/ 991 h 991"/>
                <a:gd name="T38" fmla="*/ 99 w 541"/>
                <a:gd name="T39" fmla="*/ 991 h 991"/>
                <a:gd name="T40" fmla="*/ 143 w 541"/>
                <a:gd name="T41" fmla="*/ 991 h 991"/>
                <a:gd name="T42" fmla="*/ 182 w 541"/>
                <a:gd name="T43" fmla="*/ 990 h 991"/>
                <a:gd name="T44" fmla="*/ 219 w 541"/>
                <a:gd name="T45" fmla="*/ 986 h 991"/>
                <a:gd name="T46" fmla="*/ 253 w 541"/>
                <a:gd name="T47" fmla="*/ 982 h 991"/>
                <a:gd name="T48" fmla="*/ 285 w 541"/>
                <a:gd name="T49" fmla="*/ 976 h 991"/>
                <a:gd name="T50" fmla="*/ 315 w 541"/>
                <a:gd name="T51" fmla="*/ 968 h 991"/>
                <a:gd name="T52" fmla="*/ 344 w 541"/>
                <a:gd name="T53" fmla="*/ 958 h 991"/>
                <a:gd name="T54" fmla="*/ 372 w 541"/>
                <a:gd name="T55" fmla="*/ 948 h 991"/>
                <a:gd name="T56" fmla="*/ 398 w 541"/>
                <a:gd name="T57" fmla="*/ 934 h 991"/>
                <a:gd name="T58" fmla="*/ 426 w 541"/>
                <a:gd name="T59" fmla="*/ 919 h 991"/>
                <a:gd name="T60" fmla="*/ 453 w 541"/>
                <a:gd name="T61" fmla="*/ 902 h 991"/>
                <a:gd name="T62" fmla="*/ 481 w 541"/>
                <a:gd name="T63" fmla="*/ 884 h 991"/>
                <a:gd name="T64" fmla="*/ 510 w 541"/>
                <a:gd name="T65" fmla="*/ 862 h 991"/>
                <a:gd name="T66" fmla="*/ 541 w 541"/>
                <a:gd name="T67" fmla="*/ 837 h 991"/>
                <a:gd name="T68" fmla="*/ 541 w 541"/>
                <a:gd name="T69" fmla="*/ 0 h 9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41" h="991">
                  <a:moveTo>
                    <a:pt x="541" y="0"/>
                  </a:moveTo>
                  <a:lnTo>
                    <a:pt x="502" y="13"/>
                  </a:lnTo>
                  <a:lnTo>
                    <a:pt x="465" y="26"/>
                  </a:lnTo>
                  <a:lnTo>
                    <a:pt x="431" y="39"/>
                  </a:lnTo>
                  <a:lnTo>
                    <a:pt x="397" y="49"/>
                  </a:lnTo>
                  <a:lnTo>
                    <a:pt x="366" y="58"/>
                  </a:lnTo>
                  <a:lnTo>
                    <a:pt x="335" y="66"/>
                  </a:lnTo>
                  <a:lnTo>
                    <a:pt x="305" y="74"/>
                  </a:lnTo>
                  <a:lnTo>
                    <a:pt x="275" y="80"/>
                  </a:lnTo>
                  <a:lnTo>
                    <a:pt x="245" y="86"/>
                  </a:lnTo>
                  <a:lnTo>
                    <a:pt x="215" y="91"/>
                  </a:lnTo>
                  <a:lnTo>
                    <a:pt x="184" y="95"/>
                  </a:lnTo>
                  <a:lnTo>
                    <a:pt x="151" y="98"/>
                  </a:lnTo>
                  <a:lnTo>
                    <a:pt x="116" y="101"/>
                  </a:lnTo>
                  <a:lnTo>
                    <a:pt x="80" y="102"/>
                  </a:lnTo>
                  <a:lnTo>
                    <a:pt x="41" y="103"/>
                  </a:lnTo>
                  <a:lnTo>
                    <a:pt x="0" y="103"/>
                  </a:lnTo>
                  <a:lnTo>
                    <a:pt x="0" y="988"/>
                  </a:lnTo>
                  <a:lnTo>
                    <a:pt x="52" y="991"/>
                  </a:lnTo>
                  <a:lnTo>
                    <a:pt x="99" y="991"/>
                  </a:lnTo>
                  <a:lnTo>
                    <a:pt x="143" y="991"/>
                  </a:lnTo>
                  <a:lnTo>
                    <a:pt x="182" y="990"/>
                  </a:lnTo>
                  <a:lnTo>
                    <a:pt x="219" y="986"/>
                  </a:lnTo>
                  <a:lnTo>
                    <a:pt x="253" y="982"/>
                  </a:lnTo>
                  <a:lnTo>
                    <a:pt x="285" y="976"/>
                  </a:lnTo>
                  <a:lnTo>
                    <a:pt x="315" y="968"/>
                  </a:lnTo>
                  <a:lnTo>
                    <a:pt x="344" y="958"/>
                  </a:lnTo>
                  <a:lnTo>
                    <a:pt x="372" y="948"/>
                  </a:lnTo>
                  <a:lnTo>
                    <a:pt x="398" y="934"/>
                  </a:lnTo>
                  <a:lnTo>
                    <a:pt x="426" y="919"/>
                  </a:lnTo>
                  <a:lnTo>
                    <a:pt x="453" y="902"/>
                  </a:lnTo>
                  <a:lnTo>
                    <a:pt x="481" y="884"/>
                  </a:lnTo>
                  <a:lnTo>
                    <a:pt x="510" y="862"/>
                  </a:lnTo>
                  <a:lnTo>
                    <a:pt x="541" y="837"/>
                  </a:lnTo>
                  <a:lnTo>
                    <a:pt x="541" y="0"/>
                  </a:lnTo>
                  <a:close/>
                </a:path>
              </a:pathLst>
            </a:custGeom>
            <a:solidFill>
              <a:srgbClr val="F0F0F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17" name="Freeform 43"/>
            <p:cNvSpPr>
              <a:spLocks/>
            </p:cNvSpPr>
            <p:nvPr/>
          </p:nvSpPr>
          <p:spPr bwMode="auto">
            <a:xfrm>
              <a:off x="1439863" y="4294188"/>
              <a:ext cx="66675" cy="723900"/>
            </a:xfrm>
            <a:custGeom>
              <a:avLst/>
              <a:gdLst>
                <a:gd name="T0" fmla="*/ 0 w 84"/>
                <a:gd name="T1" fmla="*/ 0 h 912"/>
                <a:gd name="T2" fmla="*/ 84 w 84"/>
                <a:gd name="T3" fmla="*/ 74 h 912"/>
                <a:gd name="T4" fmla="*/ 84 w 84"/>
                <a:gd name="T5" fmla="*/ 912 h 912"/>
                <a:gd name="T6" fmla="*/ 0 w 84"/>
                <a:gd name="T7" fmla="*/ 828 h 912"/>
                <a:gd name="T8" fmla="*/ 0 w 84"/>
                <a:gd name="T9" fmla="*/ 0 h 9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" h="912">
                  <a:moveTo>
                    <a:pt x="0" y="0"/>
                  </a:moveTo>
                  <a:lnTo>
                    <a:pt x="84" y="74"/>
                  </a:lnTo>
                  <a:lnTo>
                    <a:pt x="84" y="912"/>
                  </a:lnTo>
                  <a:lnTo>
                    <a:pt x="0" y="8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0F0F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18" name="Freeform 44"/>
            <p:cNvSpPr>
              <a:spLocks/>
            </p:cNvSpPr>
            <p:nvPr/>
          </p:nvSpPr>
          <p:spPr bwMode="auto">
            <a:xfrm>
              <a:off x="1587500" y="3994151"/>
              <a:ext cx="436563" cy="65088"/>
            </a:xfrm>
            <a:custGeom>
              <a:avLst/>
              <a:gdLst>
                <a:gd name="T0" fmla="*/ 0 w 548"/>
                <a:gd name="T1" fmla="*/ 2 h 82"/>
                <a:gd name="T2" fmla="*/ 33 w 548"/>
                <a:gd name="T3" fmla="*/ 13 h 82"/>
                <a:gd name="T4" fmla="*/ 66 w 548"/>
                <a:gd name="T5" fmla="*/ 24 h 82"/>
                <a:gd name="T6" fmla="*/ 99 w 548"/>
                <a:gd name="T7" fmla="*/ 33 h 82"/>
                <a:gd name="T8" fmla="*/ 132 w 548"/>
                <a:gd name="T9" fmla="*/ 41 h 82"/>
                <a:gd name="T10" fmla="*/ 164 w 548"/>
                <a:gd name="T11" fmla="*/ 47 h 82"/>
                <a:gd name="T12" fmla="*/ 198 w 548"/>
                <a:gd name="T13" fmla="*/ 51 h 82"/>
                <a:gd name="T14" fmla="*/ 230 w 548"/>
                <a:gd name="T15" fmla="*/ 55 h 82"/>
                <a:gd name="T16" fmla="*/ 263 w 548"/>
                <a:gd name="T17" fmla="*/ 56 h 82"/>
                <a:gd name="T18" fmla="*/ 297 w 548"/>
                <a:gd name="T19" fmla="*/ 56 h 82"/>
                <a:gd name="T20" fmla="*/ 330 w 548"/>
                <a:gd name="T21" fmla="*/ 54 h 82"/>
                <a:gd name="T22" fmla="*/ 364 w 548"/>
                <a:gd name="T23" fmla="*/ 50 h 82"/>
                <a:gd name="T24" fmla="*/ 398 w 548"/>
                <a:gd name="T25" fmla="*/ 44 h 82"/>
                <a:gd name="T26" fmla="*/ 433 w 548"/>
                <a:gd name="T27" fmla="*/ 36 h 82"/>
                <a:gd name="T28" fmla="*/ 469 w 548"/>
                <a:gd name="T29" fmla="*/ 26 h 82"/>
                <a:gd name="T30" fmla="*/ 504 w 548"/>
                <a:gd name="T31" fmla="*/ 14 h 82"/>
                <a:gd name="T32" fmla="*/ 541 w 548"/>
                <a:gd name="T33" fmla="*/ 0 h 82"/>
                <a:gd name="T34" fmla="*/ 548 w 548"/>
                <a:gd name="T35" fmla="*/ 17 h 82"/>
                <a:gd name="T36" fmla="*/ 520 w 548"/>
                <a:gd name="T37" fmla="*/ 29 h 82"/>
                <a:gd name="T38" fmla="*/ 493 w 548"/>
                <a:gd name="T39" fmla="*/ 42 h 82"/>
                <a:gd name="T40" fmla="*/ 463 w 548"/>
                <a:gd name="T41" fmla="*/ 52 h 82"/>
                <a:gd name="T42" fmla="*/ 432 w 548"/>
                <a:gd name="T43" fmla="*/ 62 h 82"/>
                <a:gd name="T44" fmla="*/ 401 w 548"/>
                <a:gd name="T45" fmla="*/ 70 h 82"/>
                <a:gd name="T46" fmla="*/ 368 w 548"/>
                <a:gd name="T47" fmla="*/ 75 h 82"/>
                <a:gd name="T48" fmla="*/ 335 w 548"/>
                <a:gd name="T49" fmla="*/ 80 h 82"/>
                <a:gd name="T50" fmla="*/ 300 w 548"/>
                <a:gd name="T51" fmla="*/ 82 h 82"/>
                <a:gd name="T52" fmla="*/ 266 w 548"/>
                <a:gd name="T53" fmla="*/ 82 h 82"/>
                <a:gd name="T54" fmla="*/ 229 w 548"/>
                <a:gd name="T55" fmla="*/ 81 h 82"/>
                <a:gd name="T56" fmla="*/ 193 w 548"/>
                <a:gd name="T57" fmla="*/ 78 h 82"/>
                <a:gd name="T58" fmla="*/ 155 w 548"/>
                <a:gd name="T59" fmla="*/ 72 h 82"/>
                <a:gd name="T60" fmla="*/ 118 w 548"/>
                <a:gd name="T61" fmla="*/ 64 h 82"/>
                <a:gd name="T62" fmla="*/ 79 w 548"/>
                <a:gd name="T63" fmla="*/ 54 h 82"/>
                <a:gd name="T64" fmla="*/ 40 w 548"/>
                <a:gd name="T65" fmla="*/ 41 h 82"/>
                <a:gd name="T66" fmla="*/ 1 w 548"/>
                <a:gd name="T67" fmla="*/ 26 h 82"/>
                <a:gd name="T68" fmla="*/ 0 w 548"/>
                <a:gd name="T69" fmla="*/ 2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48" h="82">
                  <a:moveTo>
                    <a:pt x="0" y="2"/>
                  </a:moveTo>
                  <a:lnTo>
                    <a:pt x="33" y="13"/>
                  </a:lnTo>
                  <a:lnTo>
                    <a:pt x="66" y="24"/>
                  </a:lnTo>
                  <a:lnTo>
                    <a:pt x="99" y="33"/>
                  </a:lnTo>
                  <a:lnTo>
                    <a:pt x="132" y="41"/>
                  </a:lnTo>
                  <a:lnTo>
                    <a:pt x="164" y="47"/>
                  </a:lnTo>
                  <a:lnTo>
                    <a:pt x="198" y="51"/>
                  </a:lnTo>
                  <a:lnTo>
                    <a:pt x="230" y="55"/>
                  </a:lnTo>
                  <a:lnTo>
                    <a:pt x="263" y="56"/>
                  </a:lnTo>
                  <a:lnTo>
                    <a:pt x="297" y="56"/>
                  </a:lnTo>
                  <a:lnTo>
                    <a:pt x="330" y="54"/>
                  </a:lnTo>
                  <a:lnTo>
                    <a:pt x="364" y="50"/>
                  </a:lnTo>
                  <a:lnTo>
                    <a:pt x="398" y="44"/>
                  </a:lnTo>
                  <a:lnTo>
                    <a:pt x="433" y="36"/>
                  </a:lnTo>
                  <a:lnTo>
                    <a:pt x="469" y="26"/>
                  </a:lnTo>
                  <a:lnTo>
                    <a:pt x="504" y="14"/>
                  </a:lnTo>
                  <a:lnTo>
                    <a:pt x="541" y="0"/>
                  </a:lnTo>
                  <a:lnTo>
                    <a:pt x="548" y="17"/>
                  </a:lnTo>
                  <a:lnTo>
                    <a:pt x="520" y="29"/>
                  </a:lnTo>
                  <a:lnTo>
                    <a:pt x="493" y="42"/>
                  </a:lnTo>
                  <a:lnTo>
                    <a:pt x="463" y="52"/>
                  </a:lnTo>
                  <a:lnTo>
                    <a:pt x="432" y="62"/>
                  </a:lnTo>
                  <a:lnTo>
                    <a:pt x="401" y="70"/>
                  </a:lnTo>
                  <a:lnTo>
                    <a:pt x="368" y="75"/>
                  </a:lnTo>
                  <a:lnTo>
                    <a:pt x="335" y="80"/>
                  </a:lnTo>
                  <a:lnTo>
                    <a:pt x="300" y="82"/>
                  </a:lnTo>
                  <a:lnTo>
                    <a:pt x="266" y="82"/>
                  </a:lnTo>
                  <a:lnTo>
                    <a:pt x="229" y="81"/>
                  </a:lnTo>
                  <a:lnTo>
                    <a:pt x="193" y="78"/>
                  </a:lnTo>
                  <a:lnTo>
                    <a:pt x="155" y="72"/>
                  </a:lnTo>
                  <a:lnTo>
                    <a:pt x="118" y="64"/>
                  </a:lnTo>
                  <a:lnTo>
                    <a:pt x="79" y="54"/>
                  </a:lnTo>
                  <a:lnTo>
                    <a:pt x="40" y="41"/>
                  </a:lnTo>
                  <a:lnTo>
                    <a:pt x="1" y="26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19" name="Freeform 45"/>
            <p:cNvSpPr>
              <a:spLocks/>
            </p:cNvSpPr>
            <p:nvPr/>
          </p:nvSpPr>
          <p:spPr bwMode="auto">
            <a:xfrm>
              <a:off x="928688" y="4645026"/>
              <a:ext cx="438150" cy="201613"/>
            </a:xfrm>
            <a:custGeom>
              <a:avLst/>
              <a:gdLst>
                <a:gd name="T0" fmla="*/ 303 w 551"/>
                <a:gd name="T1" fmla="*/ 1 h 254"/>
                <a:gd name="T2" fmla="*/ 357 w 551"/>
                <a:gd name="T3" fmla="*/ 6 h 254"/>
                <a:gd name="T4" fmla="*/ 406 w 551"/>
                <a:gd name="T5" fmla="*/ 15 h 254"/>
                <a:gd name="T6" fmla="*/ 450 w 551"/>
                <a:gd name="T7" fmla="*/ 29 h 254"/>
                <a:gd name="T8" fmla="*/ 487 w 551"/>
                <a:gd name="T9" fmla="*/ 46 h 254"/>
                <a:gd name="T10" fmla="*/ 517 w 551"/>
                <a:gd name="T11" fmla="*/ 66 h 254"/>
                <a:gd name="T12" fmla="*/ 538 w 551"/>
                <a:gd name="T13" fmla="*/ 89 h 254"/>
                <a:gd name="T14" fmla="*/ 550 w 551"/>
                <a:gd name="T15" fmla="*/ 114 h 254"/>
                <a:gd name="T16" fmla="*/ 550 w 551"/>
                <a:gd name="T17" fmla="*/ 140 h 254"/>
                <a:gd name="T18" fmla="*/ 538 w 551"/>
                <a:gd name="T19" fmla="*/ 165 h 254"/>
                <a:gd name="T20" fmla="*/ 517 w 551"/>
                <a:gd name="T21" fmla="*/ 188 h 254"/>
                <a:gd name="T22" fmla="*/ 487 w 551"/>
                <a:gd name="T23" fmla="*/ 208 h 254"/>
                <a:gd name="T24" fmla="*/ 450 w 551"/>
                <a:gd name="T25" fmla="*/ 225 h 254"/>
                <a:gd name="T26" fmla="*/ 406 w 551"/>
                <a:gd name="T27" fmla="*/ 239 h 254"/>
                <a:gd name="T28" fmla="*/ 357 w 551"/>
                <a:gd name="T29" fmla="*/ 248 h 254"/>
                <a:gd name="T30" fmla="*/ 303 w 551"/>
                <a:gd name="T31" fmla="*/ 253 h 254"/>
                <a:gd name="T32" fmla="*/ 248 w 551"/>
                <a:gd name="T33" fmla="*/ 253 h 254"/>
                <a:gd name="T34" fmla="*/ 193 w 551"/>
                <a:gd name="T35" fmla="*/ 248 h 254"/>
                <a:gd name="T36" fmla="*/ 144 w 551"/>
                <a:gd name="T37" fmla="*/ 239 h 254"/>
                <a:gd name="T38" fmla="*/ 100 w 551"/>
                <a:gd name="T39" fmla="*/ 225 h 254"/>
                <a:gd name="T40" fmla="*/ 63 w 551"/>
                <a:gd name="T41" fmla="*/ 208 h 254"/>
                <a:gd name="T42" fmla="*/ 33 w 551"/>
                <a:gd name="T43" fmla="*/ 188 h 254"/>
                <a:gd name="T44" fmla="*/ 13 w 551"/>
                <a:gd name="T45" fmla="*/ 165 h 254"/>
                <a:gd name="T46" fmla="*/ 1 w 551"/>
                <a:gd name="T47" fmla="*/ 140 h 254"/>
                <a:gd name="T48" fmla="*/ 1 w 551"/>
                <a:gd name="T49" fmla="*/ 114 h 254"/>
                <a:gd name="T50" fmla="*/ 13 w 551"/>
                <a:gd name="T51" fmla="*/ 89 h 254"/>
                <a:gd name="T52" fmla="*/ 33 w 551"/>
                <a:gd name="T53" fmla="*/ 66 h 254"/>
                <a:gd name="T54" fmla="*/ 63 w 551"/>
                <a:gd name="T55" fmla="*/ 46 h 254"/>
                <a:gd name="T56" fmla="*/ 100 w 551"/>
                <a:gd name="T57" fmla="*/ 29 h 254"/>
                <a:gd name="T58" fmla="*/ 144 w 551"/>
                <a:gd name="T59" fmla="*/ 15 h 254"/>
                <a:gd name="T60" fmla="*/ 193 w 551"/>
                <a:gd name="T61" fmla="*/ 6 h 254"/>
                <a:gd name="T62" fmla="*/ 248 w 551"/>
                <a:gd name="T63" fmla="*/ 1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51" h="254">
                  <a:moveTo>
                    <a:pt x="275" y="0"/>
                  </a:moveTo>
                  <a:lnTo>
                    <a:pt x="303" y="1"/>
                  </a:lnTo>
                  <a:lnTo>
                    <a:pt x="331" y="2"/>
                  </a:lnTo>
                  <a:lnTo>
                    <a:pt x="357" y="6"/>
                  </a:lnTo>
                  <a:lnTo>
                    <a:pt x="382" y="11"/>
                  </a:lnTo>
                  <a:lnTo>
                    <a:pt x="406" y="15"/>
                  </a:lnTo>
                  <a:lnTo>
                    <a:pt x="429" y="22"/>
                  </a:lnTo>
                  <a:lnTo>
                    <a:pt x="450" y="29"/>
                  </a:lnTo>
                  <a:lnTo>
                    <a:pt x="470" y="37"/>
                  </a:lnTo>
                  <a:lnTo>
                    <a:pt x="487" y="46"/>
                  </a:lnTo>
                  <a:lnTo>
                    <a:pt x="503" y="55"/>
                  </a:lnTo>
                  <a:lnTo>
                    <a:pt x="517" y="66"/>
                  </a:lnTo>
                  <a:lnTo>
                    <a:pt x="529" y="77"/>
                  </a:lnTo>
                  <a:lnTo>
                    <a:pt x="538" y="89"/>
                  </a:lnTo>
                  <a:lnTo>
                    <a:pt x="545" y="102"/>
                  </a:lnTo>
                  <a:lnTo>
                    <a:pt x="550" y="114"/>
                  </a:lnTo>
                  <a:lnTo>
                    <a:pt x="551" y="127"/>
                  </a:lnTo>
                  <a:lnTo>
                    <a:pt x="550" y="140"/>
                  </a:lnTo>
                  <a:lnTo>
                    <a:pt x="545" y="152"/>
                  </a:lnTo>
                  <a:lnTo>
                    <a:pt x="538" y="165"/>
                  </a:lnTo>
                  <a:lnTo>
                    <a:pt x="529" y="176"/>
                  </a:lnTo>
                  <a:lnTo>
                    <a:pt x="517" y="188"/>
                  </a:lnTo>
                  <a:lnTo>
                    <a:pt x="503" y="198"/>
                  </a:lnTo>
                  <a:lnTo>
                    <a:pt x="487" y="208"/>
                  </a:lnTo>
                  <a:lnTo>
                    <a:pt x="470" y="217"/>
                  </a:lnTo>
                  <a:lnTo>
                    <a:pt x="450" y="225"/>
                  </a:lnTo>
                  <a:lnTo>
                    <a:pt x="429" y="232"/>
                  </a:lnTo>
                  <a:lnTo>
                    <a:pt x="406" y="239"/>
                  </a:lnTo>
                  <a:lnTo>
                    <a:pt x="382" y="243"/>
                  </a:lnTo>
                  <a:lnTo>
                    <a:pt x="357" y="248"/>
                  </a:lnTo>
                  <a:lnTo>
                    <a:pt x="331" y="251"/>
                  </a:lnTo>
                  <a:lnTo>
                    <a:pt x="303" y="253"/>
                  </a:lnTo>
                  <a:lnTo>
                    <a:pt x="275" y="254"/>
                  </a:lnTo>
                  <a:lnTo>
                    <a:pt x="248" y="253"/>
                  </a:lnTo>
                  <a:lnTo>
                    <a:pt x="220" y="251"/>
                  </a:lnTo>
                  <a:lnTo>
                    <a:pt x="193" y="248"/>
                  </a:lnTo>
                  <a:lnTo>
                    <a:pt x="168" y="243"/>
                  </a:lnTo>
                  <a:lnTo>
                    <a:pt x="144" y="239"/>
                  </a:lnTo>
                  <a:lnTo>
                    <a:pt x="121" y="232"/>
                  </a:lnTo>
                  <a:lnTo>
                    <a:pt x="100" y="225"/>
                  </a:lnTo>
                  <a:lnTo>
                    <a:pt x="81" y="217"/>
                  </a:lnTo>
                  <a:lnTo>
                    <a:pt x="63" y="208"/>
                  </a:lnTo>
                  <a:lnTo>
                    <a:pt x="47" y="198"/>
                  </a:lnTo>
                  <a:lnTo>
                    <a:pt x="33" y="188"/>
                  </a:lnTo>
                  <a:lnTo>
                    <a:pt x="22" y="176"/>
                  </a:lnTo>
                  <a:lnTo>
                    <a:pt x="13" y="165"/>
                  </a:lnTo>
                  <a:lnTo>
                    <a:pt x="6" y="152"/>
                  </a:lnTo>
                  <a:lnTo>
                    <a:pt x="1" y="140"/>
                  </a:lnTo>
                  <a:lnTo>
                    <a:pt x="0" y="127"/>
                  </a:lnTo>
                  <a:lnTo>
                    <a:pt x="1" y="114"/>
                  </a:lnTo>
                  <a:lnTo>
                    <a:pt x="6" y="102"/>
                  </a:lnTo>
                  <a:lnTo>
                    <a:pt x="13" y="89"/>
                  </a:lnTo>
                  <a:lnTo>
                    <a:pt x="22" y="77"/>
                  </a:lnTo>
                  <a:lnTo>
                    <a:pt x="33" y="66"/>
                  </a:lnTo>
                  <a:lnTo>
                    <a:pt x="47" y="55"/>
                  </a:lnTo>
                  <a:lnTo>
                    <a:pt x="63" y="46"/>
                  </a:lnTo>
                  <a:lnTo>
                    <a:pt x="81" y="37"/>
                  </a:lnTo>
                  <a:lnTo>
                    <a:pt x="100" y="29"/>
                  </a:lnTo>
                  <a:lnTo>
                    <a:pt x="121" y="22"/>
                  </a:lnTo>
                  <a:lnTo>
                    <a:pt x="144" y="15"/>
                  </a:lnTo>
                  <a:lnTo>
                    <a:pt x="168" y="11"/>
                  </a:lnTo>
                  <a:lnTo>
                    <a:pt x="193" y="6"/>
                  </a:lnTo>
                  <a:lnTo>
                    <a:pt x="220" y="2"/>
                  </a:lnTo>
                  <a:lnTo>
                    <a:pt x="248" y="1"/>
                  </a:lnTo>
                  <a:lnTo>
                    <a:pt x="275" y="0"/>
                  </a:lnTo>
                  <a:close/>
                </a:path>
              </a:pathLst>
            </a:custGeom>
            <a:solidFill>
              <a:srgbClr val="80808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20" name="Freeform 46"/>
            <p:cNvSpPr>
              <a:spLocks/>
            </p:cNvSpPr>
            <p:nvPr/>
          </p:nvSpPr>
          <p:spPr bwMode="auto">
            <a:xfrm>
              <a:off x="958850" y="4659313"/>
              <a:ext cx="377825" cy="174625"/>
            </a:xfrm>
            <a:custGeom>
              <a:avLst/>
              <a:gdLst>
                <a:gd name="T0" fmla="*/ 263 w 476"/>
                <a:gd name="T1" fmla="*/ 0 h 221"/>
                <a:gd name="T2" fmla="*/ 309 w 476"/>
                <a:gd name="T3" fmla="*/ 5 h 221"/>
                <a:gd name="T4" fmla="*/ 351 w 476"/>
                <a:gd name="T5" fmla="*/ 14 h 221"/>
                <a:gd name="T6" fmla="*/ 389 w 476"/>
                <a:gd name="T7" fmla="*/ 26 h 221"/>
                <a:gd name="T8" fmla="*/ 422 w 476"/>
                <a:gd name="T9" fmla="*/ 41 h 221"/>
                <a:gd name="T10" fmla="*/ 447 w 476"/>
                <a:gd name="T11" fmla="*/ 58 h 221"/>
                <a:gd name="T12" fmla="*/ 465 w 476"/>
                <a:gd name="T13" fmla="*/ 78 h 221"/>
                <a:gd name="T14" fmla="*/ 475 w 476"/>
                <a:gd name="T15" fmla="*/ 98 h 221"/>
                <a:gd name="T16" fmla="*/ 475 w 476"/>
                <a:gd name="T17" fmla="*/ 121 h 221"/>
                <a:gd name="T18" fmla="*/ 465 w 476"/>
                <a:gd name="T19" fmla="*/ 143 h 221"/>
                <a:gd name="T20" fmla="*/ 447 w 476"/>
                <a:gd name="T21" fmla="*/ 163 h 221"/>
                <a:gd name="T22" fmla="*/ 422 w 476"/>
                <a:gd name="T23" fmla="*/ 180 h 221"/>
                <a:gd name="T24" fmla="*/ 389 w 476"/>
                <a:gd name="T25" fmla="*/ 195 h 221"/>
                <a:gd name="T26" fmla="*/ 351 w 476"/>
                <a:gd name="T27" fmla="*/ 207 h 221"/>
                <a:gd name="T28" fmla="*/ 309 w 476"/>
                <a:gd name="T29" fmla="*/ 216 h 221"/>
                <a:gd name="T30" fmla="*/ 263 w 476"/>
                <a:gd name="T31" fmla="*/ 221 h 221"/>
                <a:gd name="T32" fmla="*/ 214 w 476"/>
                <a:gd name="T33" fmla="*/ 221 h 221"/>
                <a:gd name="T34" fmla="*/ 168 w 476"/>
                <a:gd name="T35" fmla="*/ 216 h 221"/>
                <a:gd name="T36" fmla="*/ 124 w 476"/>
                <a:gd name="T37" fmla="*/ 207 h 221"/>
                <a:gd name="T38" fmla="*/ 86 w 476"/>
                <a:gd name="T39" fmla="*/ 195 h 221"/>
                <a:gd name="T40" fmla="*/ 54 w 476"/>
                <a:gd name="T41" fmla="*/ 180 h 221"/>
                <a:gd name="T42" fmla="*/ 29 w 476"/>
                <a:gd name="T43" fmla="*/ 163 h 221"/>
                <a:gd name="T44" fmla="*/ 10 w 476"/>
                <a:gd name="T45" fmla="*/ 143 h 221"/>
                <a:gd name="T46" fmla="*/ 1 w 476"/>
                <a:gd name="T47" fmla="*/ 121 h 221"/>
                <a:gd name="T48" fmla="*/ 1 w 476"/>
                <a:gd name="T49" fmla="*/ 98 h 221"/>
                <a:gd name="T50" fmla="*/ 10 w 476"/>
                <a:gd name="T51" fmla="*/ 78 h 221"/>
                <a:gd name="T52" fmla="*/ 29 w 476"/>
                <a:gd name="T53" fmla="*/ 58 h 221"/>
                <a:gd name="T54" fmla="*/ 54 w 476"/>
                <a:gd name="T55" fmla="*/ 41 h 221"/>
                <a:gd name="T56" fmla="*/ 86 w 476"/>
                <a:gd name="T57" fmla="*/ 26 h 221"/>
                <a:gd name="T58" fmla="*/ 124 w 476"/>
                <a:gd name="T59" fmla="*/ 14 h 221"/>
                <a:gd name="T60" fmla="*/ 168 w 476"/>
                <a:gd name="T61" fmla="*/ 5 h 221"/>
                <a:gd name="T62" fmla="*/ 214 w 476"/>
                <a:gd name="T63" fmla="*/ 0 h 2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6" h="221">
                  <a:moveTo>
                    <a:pt x="238" y="0"/>
                  </a:moveTo>
                  <a:lnTo>
                    <a:pt x="263" y="0"/>
                  </a:lnTo>
                  <a:lnTo>
                    <a:pt x="286" y="3"/>
                  </a:lnTo>
                  <a:lnTo>
                    <a:pt x="309" y="5"/>
                  </a:lnTo>
                  <a:lnTo>
                    <a:pt x="330" y="10"/>
                  </a:lnTo>
                  <a:lnTo>
                    <a:pt x="351" y="14"/>
                  </a:lnTo>
                  <a:lnTo>
                    <a:pt x="371" y="19"/>
                  </a:lnTo>
                  <a:lnTo>
                    <a:pt x="389" y="26"/>
                  </a:lnTo>
                  <a:lnTo>
                    <a:pt x="405" y="33"/>
                  </a:lnTo>
                  <a:lnTo>
                    <a:pt x="422" y="41"/>
                  </a:lnTo>
                  <a:lnTo>
                    <a:pt x="435" y="49"/>
                  </a:lnTo>
                  <a:lnTo>
                    <a:pt x="447" y="58"/>
                  </a:lnTo>
                  <a:lnTo>
                    <a:pt x="457" y="67"/>
                  </a:lnTo>
                  <a:lnTo>
                    <a:pt x="465" y="78"/>
                  </a:lnTo>
                  <a:lnTo>
                    <a:pt x="471" y="88"/>
                  </a:lnTo>
                  <a:lnTo>
                    <a:pt x="475" y="98"/>
                  </a:lnTo>
                  <a:lnTo>
                    <a:pt x="476" y="110"/>
                  </a:lnTo>
                  <a:lnTo>
                    <a:pt x="475" y="121"/>
                  </a:lnTo>
                  <a:lnTo>
                    <a:pt x="471" y="132"/>
                  </a:lnTo>
                  <a:lnTo>
                    <a:pt x="465" y="143"/>
                  </a:lnTo>
                  <a:lnTo>
                    <a:pt x="457" y="153"/>
                  </a:lnTo>
                  <a:lnTo>
                    <a:pt x="447" y="163"/>
                  </a:lnTo>
                  <a:lnTo>
                    <a:pt x="435" y="172"/>
                  </a:lnTo>
                  <a:lnTo>
                    <a:pt x="422" y="180"/>
                  </a:lnTo>
                  <a:lnTo>
                    <a:pt x="405" y="188"/>
                  </a:lnTo>
                  <a:lnTo>
                    <a:pt x="389" y="195"/>
                  </a:lnTo>
                  <a:lnTo>
                    <a:pt x="371" y="202"/>
                  </a:lnTo>
                  <a:lnTo>
                    <a:pt x="351" y="207"/>
                  </a:lnTo>
                  <a:lnTo>
                    <a:pt x="330" y="211"/>
                  </a:lnTo>
                  <a:lnTo>
                    <a:pt x="309" y="216"/>
                  </a:lnTo>
                  <a:lnTo>
                    <a:pt x="286" y="218"/>
                  </a:lnTo>
                  <a:lnTo>
                    <a:pt x="263" y="221"/>
                  </a:lnTo>
                  <a:lnTo>
                    <a:pt x="238" y="221"/>
                  </a:lnTo>
                  <a:lnTo>
                    <a:pt x="214" y="221"/>
                  </a:lnTo>
                  <a:lnTo>
                    <a:pt x="190" y="218"/>
                  </a:lnTo>
                  <a:lnTo>
                    <a:pt x="168" y="216"/>
                  </a:lnTo>
                  <a:lnTo>
                    <a:pt x="146" y="211"/>
                  </a:lnTo>
                  <a:lnTo>
                    <a:pt x="124" y="207"/>
                  </a:lnTo>
                  <a:lnTo>
                    <a:pt x="105" y="202"/>
                  </a:lnTo>
                  <a:lnTo>
                    <a:pt x="86" y="195"/>
                  </a:lnTo>
                  <a:lnTo>
                    <a:pt x="70" y="188"/>
                  </a:lnTo>
                  <a:lnTo>
                    <a:pt x="54" y="180"/>
                  </a:lnTo>
                  <a:lnTo>
                    <a:pt x="40" y="172"/>
                  </a:lnTo>
                  <a:lnTo>
                    <a:pt x="29" y="163"/>
                  </a:lnTo>
                  <a:lnTo>
                    <a:pt x="18" y="153"/>
                  </a:lnTo>
                  <a:lnTo>
                    <a:pt x="10" y="143"/>
                  </a:lnTo>
                  <a:lnTo>
                    <a:pt x="4" y="132"/>
                  </a:lnTo>
                  <a:lnTo>
                    <a:pt x="1" y="121"/>
                  </a:lnTo>
                  <a:lnTo>
                    <a:pt x="0" y="110"/>
                  </a:lnTo>
                  <a:lnTo>
                    <a:pt x="1" y="98"/>
                  </a:lnTo>
                  <a:lnTo>
                    <a:pt x="4" y="88"/>
                  </a:lnTo>
                  <a:lnTo>
                    <a:pt x="10" y="78"/>
                  </a:lnTo>
                  <a:lnTo>
                    <a:pt x="18" y="67"/>
                  </a:lnTo>
                  <a:lnTo>
                    <a:pt x="29" y="58"/>
                  </a:lnTo>
                  <a:lnTo>
                    <a:pt x="40" y="49"/>
                  </a:lnTo>
                  <a:lnTo>
                    <a:pt x="54" y="41"/>
                  </a:lnTo>
                  <a:lnTo>
                    <a:pt x="70" y="33"/>
                  </a:lnTo>
                  <a:lnTo>
                    <a:pt x="86" y="26"/>
                  </a:lnTo>
                  <a:lnTo>
                    <a:pt x="105" y="19"/>
                  </a:lnTo>
                  <a:lnTo>
                    <a:pt x="124" y="14"/>
                  </a:lnTo>
                  <a:lnTo>
                    <a:pt x="146" y="10"/>
                  </a:lnTo>
                  <a:lnTo>
                    <a:pt x="168" y="5"/>
                  </a:lnTo>
                  <a:lnTo>
                    <a:pt x="190" y="3"/>
                  </a:lnTo>
                  <a:lnTo>
                    <a:pt x="214" y="0"/>
                  </a:lnTo>
                  <a:lnTo>
                    <a:pt x="238" y="0"/>
                  </a:lnTo>
                  <a:close/>
                </a:path>
              </a:pathLst>
            </a:custGeom>
            <a:solidFill>
              <a:srgbClr val="F0F0F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21" name="Freeform 47"/>
            <p:cNvSpPr>
              <a:spLocks/>
            </p:cNvSpPr>
            <p:nvPr/>
          </p:nvSpPr>
          <p:spPr bwMode="auto">
            <a:xfrm>
              <a:off x="957263" y="4660901"/>
              <a:ext cx="381000" cy="136525"/>
            </a:xfrm>
            <a:custGeom>
              <a:avLst/>
              <a:gdLst>
                <a:gd name="T0" fmla="*/ 51 w 479"/>
                <a:gd name="T1" fmla="*/ 170 h 170"/>
                <a:gd name="T2" fmla="*/ 63 w 479"/>
                <a:gd name="T3" fmla="*/ 151 h 170"/>
                <a:gd name="T4" fmla="*/ 79 w 479"/>
                <a:gd name="T5" fmla="*/ 134 h 170"/>
                <a:gd name="T6" fmla="*/ 101 w 479"/>
                <a:gd name="T7" fmla="*/ 121 h 170"/>
                <a:gd name="T8" fmla="*/ 126 w 479"/>
                <a:gd name="T9" fmla="*/ 111 h 170"/>
                <a:gd name="T10" fmla="*/ 155 w 479"/>
                <a:gd name="T11" fmla="*/ 104 h 170"/>
                <a:gd name="T12" fmla="*/ 186 w 479"/>
                <a:gd name="T13" fmla="*/ 99 h 170"/>
                <a:gd name="T14" fmla="*/ 219 w 479"/>
                <a:gd name="T15" fmla="*/ 97 h 170"/>
                <a:gd name="T16" fmla="*/ 252 w 479"/>
                <a:gd name="T17" fmla="*/ 97 h 170"/>
                <a:gd name="T18" fmla="*/ 285 w 479"/>
                <a:gd name="T19" fmla="*/ 99 h 170"/>
                <a:gd name="T20" fmla="*/ 318 w 479"/>
                <a:gd name="T21" fmla="*/ 104 h 170"/>
                <a:gd name="T22" fmla="*/ 349 w 479"/>
                <a:gd name="T23" fmla="*/ 109 h 170"/>
                <a:gd name="T24" fmla="*/ 376 w 479"/>
                <a:gd name="T25" fmla="*/ 116 h 170"/>
                <a:gd name="T26" fmla="*/ 402 w 479"/>
                <a:gd name="T27" fmla="*/ 126 h 170"/>
                <a:gd name="T28" fmla="*/ 423 w 479"/>
                <a:gd name="T29" fmla="*/ 136 h 170"/>
                <a:gd name="T30" fmla="*/ 439 w 479"/>
                <a:gd name="T31" fmla="*/ 146 h 170"/>
                <a:gd name="T32" fmla="*/ 449 w 479"/>
                <a:gd name="T33" fmla="*/ 158 h 170"/>
                <a:gd name="T34" fmla="*/ 457 w 479"/>
                <a:gd name="T35" fmla="*/ 150 h 170"/>
                <a:gd name="T36" fmla="*/ 464 w 479"/>
                <a:gd name="T37" fmla="*/ 142 h 170"/>
                <a:gd name="T38" fmla="*/ 471 w 479"/>
                <a:gd name="T39" fmla="*/ 131 h 170"/>
                <a:gd name="T40" fmla="*/ 476 w 479"/>
                <a:gd name="T41" fmla="*/ 121 h 170"/>
                <a:gd name="T42" fmla="*/ 479 w 479"/>
                <a:gd name="T43" fmla="*/ 111 h 170"/>
                <a:gd name="T44" fmla="*/ 479 w 479"/>
                <a:gd name="T45" fmla="*/ 100 h 170"/>
                <a:gd name="T46" fmla="*/ 478 w 479"/>
                <a:gd name="T47" fmla="*/ 90 h 170"/>
                <a:gd name="T48" fmla="*/ 473 w 479"/>
                <a:gd name="T49" fmla="*/ 79 h 170"/>
                <a:gd name="T50" fmla="*/ 459 w 479"/>
                <a:gd name="T51" fmla="*/ 62 h 170"/>
                <a:gd name="T52" fmla="*/ 440 w 479"/>
                <a:gd name="T53" fmla="*/ 47 h 170"/>
                <a:gd name="T54" fmla="*/ 416 w 479"/>
                <a:gd name="T55" fmla="*/ 34 h 170"/>
                <a:gd name="T56" fmla="*/ 388 w 479"/>
                <a:gd name="T57" fmla="*/ 23 h 170"/>
                <a:gd name="T58" fmla="*/ 357 w 479"/>
                <a:gd name="T59" fmla="*/ 14 h 170"/>
                <a:gd name="T60" fmla="*/ 323 w 479"/>
                <a:gd name="T61" fmla="*/ 7 h 170"/>
                <a:gd name="T62" fmla="*/ 288 w 479"/>
                <a:gd name="T63" fmla="*/ 3 h 170"/>
                <a:gd name="T64" fmla="*/ 251 w 479"/>
                <a:gd name="T65" fmla="*/ 0 h 170"/>
                <a:gd name="T66" fmla="*/ 214 w 479"/>
                <a:gd name="T67" fmla="*/ 0 h 170"/>
                <a:gd name="T68" fmla="*/ 177 w 479"/>
                <a:gd name="T69" fmla="*/ 2 h 170"/>
                <a:gd name="T70" fmla="*/ 143 w 479"/>
                <a:gd name="T71" fmla="*/ 7 h 170"/>
                <a:gd name="T72" fmla="*/ 109 w 479"/>
                <a:gd name="T73" fmla="*/ 14 h 170"/>
                <a:gd name="T74" fmla="*/ 78 w 479"/>
                <a:gd name="T75" fmla="*/ 24 h 170"/>
                <a:gd name="T76" fmla="*/ 51 w 479"/>
                <a:gd name="T77" fmla="*/ 36 h 170"/>
                <a:gd name="T78" fmla="*/ 28 w 479"/>
                <a:gd name="T79" fmla="*/ 49 h 170"/>
                <a:gd name="T80" fmla="*/ 10 w 479"/>
                <a:gd name="T81" fmla="*/ 67 h 170"/>
                <a:gd name="T82" fmla="*/ 3 w 479"/>
                <a:gd name="T83" fmla="*/ 89 h 170"/>
                <a:gd name="T84" fmla="*/ 0 w 479"/>
                <a:gd name="T85" fmla="*/ 106 h 170"/>
                <a:gd name="T86" fmla="*/ 2 w 479"/>
                <a:gd name="T87" fmla="*/ 120 h 170"/>
                <a:gd name="T88" fmla="*/ 7 w 479"/>
                <a:gd name="T89" fmla="*/ 131 h 170"/>
                <a:gd name="T90" fmla="*/ 15 w 479"/>
                <a:gd name="T91" fmla="*/ 142 h 170"/>
                <a:gd name="T92" fmla="*/ 25 w 479"/>
                <a:gd name="T93" fmla="*/ 151 h 170"/>
                <a:gd name="T94" fmla="*/ 38 w 479"/>
                <a:gd name="T95" fmla="*/ 160 h 170"/>
                <a:gd name="T96" fmla="*/ 51 w 479"/>
                <a:gd name="T97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479" h="170">
                  <a:moveTo>
                    <a:pt x="51" y="170"/>
                  </a:moveTo>
                  <a:lnTo>
                    <a:pt x="63" y="151"/>
                  </a:lnTo>
                  <a:lnTo>
                    <a:pt x="79" y="134"/>
                  </a:lnTo>
                  <a:lnTo>
                    <a:pt x="101" y="121"/>
                  </a:lnTo>
                  <a:lnTo>
                    <a:pt x="126" y="111"/>
                  </a:lnTo>
                  <a:lnTo>
                    <a:pt x="155" y="104"/>
                  </a:lnTo>
                  <a:lnTo>
                    <a:pt x="186" y="99"/>
                  </a:lnTo>
                  <a:lnTo>
                    <a:pt x="219" y="97"/>
                  </a:lnTo>
                  <a:lnTo>
                    <a:pt x="252" y="97"/>
                  </a:lnTo>
                  <a:lnTo>
                    <a:pt x="285" y="99"/>
                  </a:lnTo>
                  <a:lnTo>
                    <a:pt x="318" y="104"/>
                  </a:lnTo>
                  <a:lnTo>
                    <a:pt x="349" y="109"/>
                  </a:lnTo>
                  <a:lnTo>
                    <a:pt x="376" y="116"/>
                  </a:lnTo>
                  <a:lnTo>
                    <a:pt x="402" y="126"/>
                  </a:lnTo>
                  <a:lnTo>
                    <a:pt x="423" y="136"/>
                  </a:lnTo>
                  <a:lnTo>
                    <a:pt x="439" y="146"/>
                  </a:lnTo>
                  <a:lnTo>
                    <a:pt x="449" y="158"/>
                  </a:lnTo>
                  <a:lnTo>
                    <a:pt x="457" y="150"/>
                  </a:lnTo>
                  <a:lnTo>
                    <a:pt x="464" y="142"/>
                  </a:lnTo>
                  <a:lnTo>
                    <a:pt x="471" y="131"/>
                  </a:lnTo>
                  <a:lnTo>
                    <a:pt x="476" y="121"/>
                  </a:lnTo>
                  <a:lnTo>
                    <a:pt x="479" y="111"/>
                  </a:lnTo>
                  <a:lnTo>
                    <a:pt x="479" y="100"/>
                  </a:lnTo>
                  <a:lnTo>
                    <a:pt x="478" y="90"/>
                  </a:lnTo>
                  <a:lnTo>
                    <a:pt x="473" y="79"/>
                  </a:lnTo>
                  <a:lnTo>
                    <a:pt x="459" y="62"/>
                  </a:lnTo>
                  <a:lnTo>
                    <a:pt x="440" y="47"/>
                  </a:lnTo>
                  <a:lnTo>
                    <a:pt x="416" y="34"/>
                  </a:lnTo>
                  <a:lnTo>
                    <a:pt x="388" y="23"/>
                  </a:lnTo>
                  <a:lnTo>
                    <a:pt x="357" y="14"/>
                  </a:lnTo>
                  <a:lnTo>
                    <a:pt x="323" y="7"/>
                  </a:lnTo>
                  <a:lnTo>
                    <a:pt x="288" y="3"/>
                  </a:lnTo>
                  <a:lnTo>
                    <a:pt x="251" y="0"/>
                  </a:lnTo>
                  <a:lnTo>
                    <a:pt x="214" y="0"/>
                  </a:lnTo>
                  <a:lnTo>
                    <a:pt x="177" y="2"/>
                  </a:lnTo>
                  <a:lnTo>
                    <a:pt x="143" y="7"/>
                  </a:lnTo>
                  <a:lnTo>
                    <a:pt x="109" y="14"/>
                  </a:lnTo>
                  <a:lnTo>
                    <a:pt x="78" y="24"/>
                  </a:lnTo>
                  <a:lnTo>
                    <a:pt x="51" y="36"/>
                  </a:lnTo>
                  <a:lnTo>
                    <a:pt x="28" y="49"/>
                  </a:lnTo>
                  <a:lnTo>
                    <a:pt x="10" y="67"/>
                  </a:lnTo>
                  <a:lnTo>
                    <a:pt x="3" y="89"/>
                  </a:lnTo>
                  <a:lnTo>
                    <a:pt x="0" y="106"/>
                  </a:lnTo>
                  <a:lnTo>
                    <a:pt x="2" y="120"/>
                  </a:lnTo>
                  <a:lnTo>
                    <a:pt x="7" y="131"/>
                  </a:lnTo>
                  <a:lnTo>
                    <a:pt x="15" y="142"/>
                  </a:lnTo>
                  <a:lnTo>
                    <a:pt x="25" y="151"/>
                  </a:lnTo>
                  <a:lnTo>
                    <a:pt x="38" y="160"/>
                  </a:lnTo>
                  <a:lnTo>
                    <a:pt x="51" y="170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22" name="Freeform 48"/>
            <p:cNvSpPr>
              <a:spLocks/>
            </p:cNvSpPr>
            <p:nvPr/>
          </p:nvSpPr>
          <p:spPr bwMode="auto">
            <a:xfrm>
              <a:off x="1012825" y="4829176"/>
              <a:ext cx="207963" cy="109538"/>
            </a:xfrm>
            <a:custGeom>
              <a:avLst/>
              <a:gdLst>
                <a:gd name="T0" fmla="*/ 0 w 262"/>
                <a:gd name="T1" fmla="*/ 0 h 138"/>
                <a:gd name="T2" fmla="*/ 18 w 262"/>
                <a:gd name="T3" fmla="*/ 6 h 138"/>
                <a:gd name="T4" fmla="*/ 35 w 262"/>
                <a:gd name="T5" fmla="*/ 10 h 138"/>
                <a:gd name="T6" fmla="*/ 53 w 262"/>
                <a:gd name="T7" fmla="*/ 14 h 138"/>
                <a:gd name="T8" fmla="*/ 69 w 262"/>
                <a:gd name="T9" fmla="*/ 17 h 138"/>
                <a:gd name="T10" fmla="*/ 84 w 262"/>
                <a:gd name="T11" fmla="*/ 19 h 138"/>
                <a:gd name="T12" fmla="*/ 100 w 262"/>
                <a:gd name="T13" fmla="*/ 22 h 138"/>
                <a:gd name="T14" fmla="*/ 115 w 262"/>
                <a:gd name="T15" fmla="*/ 23 h 138"/>
                <a:gd name="T16" fmla="*/ 130 w 262"/>
                <a:gd name="T17" fmla="*/ 23 h 138"/>
                <a:gd name="T18" fmla="*/ 144 w 262"/>
                <a:gd name="T19" fmla="*/ 24 h 138"/>
                <a:gd name="T20" fmla="*/ 160 w 262"/>
                <a:gd name="T21" fmla="*/ 23 h 138"/>
                <a:gd name="T22" fmla="*/ 175 w 262"/>
                <a:gd name="T23" fmla="*/ 23 h 138"/>
                <a:gd name="T24" fmla="*/ 191 w 262"/>
                <a:gd name="T25" fmla="*/ 22 h 138"/>
                <a:gd name="T26" fmla="*/ 207 w 262"/>
                <a:gd name="T27" fmla="*/ 21 h 138"/>
                <a:gd name="T28" fmla="*/ 224 w 262"/>
                <a:gd name="T29" fmla="*/ 19 h 138"/>
                <a:gd name="T30" fmla="*/ 243 w 262"/>
                <a:gd name="T31" fmla="*/ 17 h 138"/>
                <a:gd name="T32" fmla="*/ 262 w 262"/>
                <a:gd name="T33" fmla="*/ 16 h 138"/>
                <a:gd name="T34" fmla="*/ 262 w 262"/>
                <a:gd name="T35" fmla="*/ 131 h 138"/>
                <a:gd name="T36" fmla="*/ 249 w 262"/>
                <a:gd name="T37" fmla="*/ 134 h 138"/>
                <a:gd name="T38" fmla="*/ 234 w 262"/>
                <a:gd name="T39" fmla="*/ 136 h 138"/>
                <a:gd name="T40" fmla="*/ 220 w 262"/>
                <a:gd name="T41" fmla="*/ 137 h 138"/>
                <a:gd name="T42" fmla="*/ 206 w 262"/>
                <a:gd name="T43" fmla="*/ 137 h 138"/>
                <a:gd name="T44" fmla="*/ 192 w 262"/>
                <a:gd name="T45" fmla="*/ 138 h 138"/>
                <a:gd name="T46" fmla="*/ 178 w 262"/>
                <a:gd name="T47" fmla="*/ 138 h 138"/>
                <a:gd name="T48" fmla="*/ 165 w 262"/>
                <a:gd name="T49" fmla="*/ 137 h 138"/>
                <a:gd name="T50" fmla="*/ 151 w 262"/>
                <a:gd name="T51" fmla="*/ 137 h 138"/>
                <a:gd name="T52" fmla="*/ 136 w 262"/>
                <a:gd name="T53" fmla="*/ 136 h 138"/>
                <a:gd name="T54" fmla="*/ 122 w 262"/>
                <a:gd name="T55" fmla="*/ 135 h 138"/>
                <a:gd name="T56" fmla="*/ 108 w 262"/>
                <a:gd name="T57" fmla="*/ 134 h 138"/>
                <a:gd name="T58" fmla="*/ 94 w 262"/>
                <a:gd name="T59" fmla="*/ 131 h 138"/>
                <a:gd name="T60" fmla="*/ 80 w 262"/>
                <a:gd name="T61" fmla="*/ 130 h 138"/>
                <a:gd name="T62" fmla="*/ 67 w 262"/>
                <a:gd name="T63" fmla="*/ 128 h 138"/>
                <a:gd name="T64" fmla="*/ 52 w 262"/>
                <a:gd name="T65" fmla="*/ 127 h 138"/>
                <a:gd name="T66" fmla="*/ 38 w 262"/>
                <a:gd name="T67" fmla="*/ 124 h 138"/>
                <a:gd name="T68" fmla="*/ 0 w 262"/>
                <a:gd name="T69" fmla="*/ 108 h 138"/>
                <a:gd name="T70" fmla="*/ 0 w 262"/>
                <a:gd name="T71" fmla="*/ 0 h 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262" h="138">
                  <a:moveTo>
                    <a:pt x="0" y="0"/>
                  </a:moveTo>
                  <a:lnTo>
                    <a:pt x="18" y="6"/>
                  </a:lnTo>
                  <a:lnTo>
                    <a:pt x="35" y="10"/>
                  </a:lnTo>
                  <a:lnTo>
                    <a:pt x="53" y="14"/>
                  </a:lnTo>
                  <a:lnTo>
                    <a:pt x="69" y="17"/>
                  </a:lnTo>
                  <a:lnTo>
                    <a:pt x="84" y="19"/>
                  </a:lnTo>
                  <a:lnTo>
                    <a:pt x="100" y="22"/>
                  </a:lnTo>
                  <a:lnTo>
                    <a:pt x="115" y="23"/>
                  </a:lnTo>
                  <a:lnTo>
                    <a:pt x="130" y="23"/>
                  </a:lnTo>
                  <a:lnTo>
                    <a:pt x="144" y="24"/>
                  </a:lnTo>
                  <a:lnTo>
                    <a:pt x="160" y="23"/>
                  </a:lnTo>
                  <a:lnTo>
                    <a:pt x="175" y="23"/>
                  </a:lnTo>
                  <a:lnTo>
                    <a:pt x="191" y="22"/>
                  </a:lnTo>
                  <a:lnTo>
                    <a:pt x="207" y="21"/>
                  </a:lnTo>
                  <a:lnTo>
                    <a:pt x="224" y="19"/>
                  </a:lnTo>
                  <a:lnTo>
                    <a:pt x="243" y="17"/>
                  </a:lnTo>
                  <a:lnTo>
                    <a:pt x="262" y="16"/>
                  </a:lnTo>
                  <a:lnTo>
                    <a:pt x="262" y="131"/>
                  </a:lnTo>
                  <a:lnTo>
                    <a:pt x="249" y="134"/>
                  </a:lnTo>
                  <a:lnTo>
                    <a:pt x="234" y="136"/>
                  </a:lnTo>
                  <a:lnTo>
                    <a:pt x="220" y="137"/>
                  </a:lnTo>
                  <a:lnTo>
                    <a:pt x="206" y="137"/>
                  </a:lnTo>
                  <a:lnTo>
                    <a:pt x="192" y="138"/>
                  </a:lnTo>
                  <a:lnTo>
                    <a:pt x="178" y="138"/>
                  </a:lnTo>
                  <a:lnTo>
                    <a:pt x="165" y="137"/>
                  </a:lnTo>
                  <a:lnTo>
                    <a:pt x="151" y="137"/>
                  </a:lnTo>
                  <a:lnTo>
                    <a:pt x="136" y="136"/>
                  </a:lnTo>
                  <a:lnTo>
                    <a:pt x="122" y="135"/>
                  </a:lnTo>
                  <a:lnTo>
                    <a:pt x="108" y="134"/>
                  </a:lnTo>
                  <a:lnTo>
                    <a:pt x="94" y="131"/>
                  </a:lnTo>
                  <a:lnTo>
                    <a:pt x="80" y="130"/>
                  </a:lnTo>
                  <a:lnTo>
                    <a:pt x="67" y="128"/>
                  </a:lnTo>
                  <a:lnTo>
                    <a:pt x="52" y="127"/>
                  </a:lnTo>
                  <a:lnTo>
                    <a:pt x="38" y="124"/>
                  </a:lnTo>
                  <a:lnTo>
                    <a:pt x="0" y="10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80808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23" name="Freeform 49"/>
            <p:cNvSpPr>
              <a:spLocks/>
            </p:cNvSpPr>
            <p:nvPr/>
          </p:nvSpPr>
          <p:spPr bwMode="auto">
            <a:xfrm>
              <a:off x="1065213" y="4838701"/>
              <a:ext cx="80963" cy="96838"/>
            </a:xfrm>
            <a:custGeom>
              <a:avLst/>
              <a:gdLst>
                <a:gd name="T0" fmla="*/ 0 w 101"/>
                <a:gd name="T1" fmla="*/ 0 h 123"/>
                <a:gd name="T2" fmla="*/ 0 w 101"/>
                <a:gd name="T3" fmla="*/ 119 h 123"/>
                <a:gd name="T4" fmla="*/ 47 w 101"/>
                <a:gd name="T5" fmla="*/ 123 h 123"/>
                <a:gd name="T6" fmla="*/ 101 w 101"/>
                <a:gd name="T7" fmla="*/ 123 h 123"/>
                <a:gd name="T8" fmla="*/ 101 w 101"/>
                <a:gd name="T9" fmla="*/ 13 h 123"/>
                <a:gd name="T10" fmla="*/ 34 w 101"/>
                <a:gd name="T11" fmla="*/ 13 h 123"/>
                <a:gd name="T12" fmla="*/ 0 w 101"/>
                <a:gd name="T13" fmla="*/ 0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1" h="123">
                  <a:moveTo>
                    <a:pt x="0" y="0"/>
                  </a:moveTo>
                  <a:lnTo>
                    <a:pt x="0" y="119"/>
                  </a:lnTo>
                  <a:lnTo>
                    <a:pt x="47" y="123"/>
                  </a:lnTo>
                  <a:lnTo>
                    <a:pt x="101" y="123"/>
                  </a:lnTo>
                  <a:lnTo>
                    <a:pt x="101" y="13"/>
                  </a:lnTo>
                  <a:lnTo>
                    <a:pt x="34" y="1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9999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grpSp>
        <p:nvGrpSpPr>
          <p:cNvPr id="224" name="Group 223"/>
          <p:cNvGrpSpPr/>
          <p:nvPr/>
        </p:nvGrpSpPr>
        <p:grpSpPr>
          <a:xfrm>
            <a:off x="3782711" y="2988097"/>
            <a:ext cx="465527" cy="905128"/>
            <a:chOff x="7908926" y="4624388"/>
            <a:chExt cx="655638" cy="1274763"/>
          </a:xfrm>
        </p:grpSpPr>
        <p:sp>
          <p:nvSpPr>
            <p:cNvPr id="225" name="Freeform 85"/>
            <p:cNvSpPr>
              <a:spLocks/>
            </p:cNvSpPr>
            <p:nvPr/>
          </p:nvSpPr>
          <p:spPr bwMode="auto">
            <a:xfrm>
              <a:off x="7908926" y="4624388"/>
              <a:ext cx="655638" cy="1274763"/>
            </a:xfrm>
            <a:custGeom>
              <a:avLst/>
              <a:gdLst>
                <a:gd name="T0" fmla="*/ 12 w 828"/>
                <a:gd name="T1" fmla="*/ 1205 h 1606"/>
                <a:gd name="T2" fmla="*/ 8 w 828"/>
                <a:gd name="T3" fmla="*/ 1220 h 1606"/>
                <a:gd name="T4" fmla="*/ 4 w 828"/>
                <a:gd name="T5" fmla="*/ 1261 h 1606"/>
                <a:gd name="T6" fmla="*/ 0 w 828"/>
                <a:gd name="T7" fmla="*/ 1318 h 1606"/>
                <a:gd name="T8" fmla="*/ 6 w 828"/>
                <a:gd name="T9" fmla="*/ 1385 h 1606"/>
                <a:gd name="T10" fmla="*/ 25 w 828"/>
                <a:gd name="T11" fmla="*/ 1454 h 1606"/>
                <a:gd name="T12" fmla="*/ 61 w 828"/>
                <a:gd name="T13" fmla="*/ 1519 h 1606"/>
                <a:gd name="T14" fmla="*/ 123 w 828"/>
                <a:gd name="T15" fmla="*/ 1570 h 1606"/>
                <a:gd name="T16" fmla="*/ 212 w 828"/>
                <a:gd name="T17" fmla="*/ 1601 h 1606"/>
                <a:gd name="T18" fmla="*/ 224 w 828"/>
                <a:gd name="T19" fmla="*/ 1604 h 1606"/>
                <a:gd name="T20" fmla="*/ 255 w 828"/>
                <a:gd name="T21" fmla="*/ 1606 h 1606"/>
                <a:gd name="T22" fmla="*/ 301 w 828"/>
                <a:gd name="T23" fmla="*/ 1603 h 1606"/>
                <a:gd name="T24" fmla="*/ 358 w 828"/>
                <a:gd name="T25" fmla="*/ 1589 h 1606"/>
                <a:gd name="T26" fmla="*/ 419 w 828"/>
                <a:gd name="T27" fmla="*/ 1558 h 1606"/>
                <a:gd name="T28" fmla="*/ 479 w 828"/>
                <a:gd name="T29" fmla="*/ 1506 h 1606"/>
                <a:gd name="T30" fmla="*/ 534 w 828"/>
                <a:gd name="T31" fmla="*/ 1426 h 1606"/>
                <a:gd name="T32" fmla="*/ 579 w 828"/>
                <a:gd name="T33" fmla="*/ 1315 h 1606"/>
                <a:gd name="T34" fmla="*/ 808 w 828"/>
                <a:gd name="T35" fmla="*/ 380 h 1606"/>
                <a:gd name="T36" fmla="*/ 815 w 828"/>
                <a:gd name="T37" fmla="*/ 352 h 1606"/>
                <a:gd name="T38" fmla="*/ 823 w 828"/>
                <a:gd name="T39" fmla="*/ 305 h 1606"/>
                <a:gd name="T40" fmla="*/ 828 w 828"/>
                <a:gd name="T41" fmla="*/ 245 h 1606"/>
                <a:gd name="T42" fmla="*/ 821 w 828"/>
                <a:gd name="T43" fmla="*/ 179 h 1606"/>
                <a:gd name="T44" fmla="*/ 799 w 828"/>
                <a:gd name="T45" fmla="*/ 114 h 1606"/>
                <a:gd name="T46" fmla="*/ 754 w 828"/>
                <a:gd name="T47" fmla="*/ 57 h 1606"/>
                <a:gd name="T48" fmla="*/ 682 w 828"/>
                <a:gd name="T49" fmla="*/ 17 h 1606"/>
                <a:gd name="T50" fmla="*/ 631 w 828"/>
                <a:gd name="T51" fmla="*/ 3 h 1606"/>
                <a:gd name="T52" fmla="*/ 609 w 828"/>
                <a:gd name="T53" fmla="*/ 1 h 1606"/>
                <a:gd name="T54" fmla="*/ 567 w 828"/>
                <a:gd name="T55" fmla="*/ 0 h 1606"/>
                <a:gd name="T56" fmla="*/ 514 w 828"/>
                <a:gd name="T57" fmla="*/ 5 h 1606"/>
                <a:gd name="T58" fmla="*/ 453 w 828"/>
                <a:gd name="T59" fmla="*/ 26 h 1606"/>
                <a:gd name="T60" fmla="*/ 390 w 828"/>
                <a:gd name="T61" fmla="*/ 65 h 1606"/>
                <a:gd name="T62" fmla="*/ 329 w 828"/>
                <a:gd name="T63" fmla="*/ 130 h 1606"/>
                <a:gd name="T64" fmla="*/ 276 w 828"/>
                <a:gd name="T65" fmla="*/ 224 h 1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28" h="1606">
                  <a:moveTo>
                    <a:pt x="254" y="285"/>
                  </a:moveTo>
                  <a:lnTo>
                    <a:pt x="12" y="1205"/>
                  </a:lnTo>
                  <a:lnTo>
                    <a:pt x="11" y="1209"/>
                  </a:lnTo>
                  <a:lnTo>
                    <a:pt x="8" y="1220"/>
                  </a:lnTo>
                  <a:lnTo>
                    <a:pt x="6" y="1238"/>
                  </a:lnTo>
                  <a:lnTo>
                    <a:pt x="4" y="1261"/>
                  </a:lnTo>
                  <a:lnTo>
                    <a:pt x="2" y="1287"/>
                  </a:lnTo>
                  <a:lnTo>
                    <a:pt x="0" y="1318"/>
                  </a:lnTo>
                  <a:lnTo>
                    <a:pt x="2" y="1350"/>
                  </a:lnTo>
                  <a:lnTo>
                    <a:pt x="6" y="1385"/>
                  </a:lnTo>
                  <a:lnTo>
                    <a:pt x="13" y="1419"/>
                  </a:lnTo>
                  <a:lnTo>
                    <a:pt x="25" y="1454"/>
                  </a:lnTo>
                  <a:lnTo>
                    <a:pt x="41" y="1487"/>
                  </a:lnTo>
                  <a:lnTo>
                    <a:pt x="61" y="1519"/>
                  </a:lnTo>
                  <a:lnTo>
                    <a:pt x="89" y="1546"/>
                  </a:lnTo>
                  <a:lnTo>
                    <a:pt x="123" y="1570"/>
                  </a:lnTo>
                  <a:lnTo>
                    <a:pt x="164" y="1589"/>
                  </a:lnTo>
                  <a:lnTo>
                    <a:pt x="212" y="1601"/>
                  </a:lnTo>
                  <a:lnTo>
                    <a:pt x="216" y="1603"/>
                  </a:lnTo>
                  <a:lnTo>
                    <a:pt x="224" y="1604"/>
                  </a:lnTo>
                  <a:lnTo>
                    <a:pt x="238" y="1605"/>
                  </a:lnTo>
                  <a:lnTo>
                    <a:pt x="255" y="1606"/>
                  </a:lnTo>
                  <a:lnTo>
                    <a:pt x="277" y="1605"/>
                  </a:lnTo>
                  <a:lnTo>
                    <a:pt x="301" y="1603"/>
                  </a:lnTo>
                  <a:lnTo>
                    <a:pt x="329" y="1597"/>
                  </a:lnTo>
                  <a:lnTo>
                    <a:pt x="358" y="1589"/>
                  </a:lnTo>
                  <a:lnTo>
                    <a:pt x="388" y="1576"/>
                  </a:lnTo>
                  <a:lnTo>
                    <a:pt x="419" y="1558"/>
                  </a:lnTo>
                  <a:lnTo>
                    <a:pt x="449" y="1536"/>
                  </a:lnTo>
                  <a:lnTo>
                    <a:pt x="479" y="1506"/>
                  </a:lnTo>
                  <a:lnTo>
                    <a:pt x="507" y="1470"/>
                  </a:lnTo>
                  <a:lnTo>
                    <a:pt x="534" y="1426"/>
                  </a:lnTo>
                  <a:lnTo>
                    <a:pt x="558" y="1376"/>
                  </a:lnTo>
                  <a:lnTo>
                    <a:pt x="579" y="1315"/>
                  </a:lnTo>
                  <a:lnTo>
                    <a:pt x="807" y="383"/>
                  </a:lnTo>
                  <a:lnTo>
                    <a:pt x="808" y="380"/>
                  </a:lnTo>
                  <a:lnTo>
                    <a:pt x="812" y="369"/>
                  </a:lnTo>
                  <a:lnTo>
                    <a:pt x="815" y="352"/>
                  </a:lnTo>
                  <a:lnTo>
                    <a:pt x="820" y="331"/>
                  </a:lnTo>
                  <a:lnTo>
                    <a:pt x="823" y="305"/>
                  </a:lnTo>
                  <a:lnTo>
                    <a:pt x="827" y="276"/>
                  </a:lnTo>
                  <a:lnTo>
                    <a:pt x="828" y="245"/>
                  </a:lnTo>
                  <a:lnTo>
                    <a:pt x="827" y="213"/>
                  </a:lnTo>
                  <a:lnTo>
                    <a:pt x="821" y="179"/>
                  </a:lnTo>
                  <a:lnTo>
                    <a:pt x="813" y="146"/>
                  </a:lnTo>
                  <a:lnTo>
                    <a:pt x="799" y="114"/>
                  </a:lnTo>
                  <a:lnTo>
                    <a:pt x="779" y="85"/>
                  </a:lnTo>
                  <a:lnTo>
                    <a:pt x="754" y="57"/>
                  </a:lnTo>
                  <a:lnTo>
                    <a:pt x="723" y="34"/>
                  </a:lnTo>
                  <a:lnTo>
                    <a:pt x="682" y="17"/>
                  </a:lnTo>
                  <a:lnTo>
                    <a:pt x="634" y="4"/>
                  </a:lnTo>
                  <a:lnTo>
                    <a:pt x="631" y="3"/>
                  </a:lnTo>
                  <a:lnTo>
                    <a:pt x="623" y="2"/>
                  </a:lnTo>
                  <a:lnTo>
                    <a:pt x="609" y="1"/>
                  </a:lnTo>
                  <a:lnTo>
                    <a:pt x="590" y="0"/>
                  </a:lnTo>
                  <a:lnTo>
                    <a:pt x="567" y="0"/>
                  </a:lnTo>
                  <a:lnTo>
                    <a:pt x="542" y="1"/>
                  </a:lnTo>
                  <a:lnTo>
                    <a:pt x="514" y="5"/>
                  </a:lnTo>
                  <a:lnTo>
                    <a:pt x="484" y="14"/>
                  </a:lnTo>
                  <a:lnTo>
                    <a:pt x="453" y="26"/>
                  </a:lnTo>
                  <a:lnTo>
                    <a:pt x="422" y="43"/>
                  </a:lnTo>
                  <a:lnTo>
                    <a:pt x="390" y="65"/>
                  </a:lnTo>
                  <a:lnTo>
                    <a:pt x="359" y="94"/>
                  </a:lnTo>
                  <a:lnTo>
                    <a:pt x="329" y="130"/>
                  </a:lnTo>
                  <a:lnTo>
                    <a:pt x="301" y="174"/>
                  </a:lnTo>
                  <a:lnTo>
                    <a:pt x="276" y="224"/>
                  </a:lnTo>
                  <a:lnTo>
                    <a:pt x="254" y="285"/>
                  </a:lnTo>
                  <a:close/>
                </a:path>
              </a:pathLst>
            </a:custGeom>
            <a:solidFill>
              <a:srgbClr val="808080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26" name="Freeform 86"/>
            <p:cNvSpPr>
              <a:spLocks/>
            </p:cNvSpPr>
            <p:nvPr/>
          </p:nvSpPr>
          <p:spPr bwMode="auto">
            <a:xfrm>
              <a:off x="7967663" y="5167313"/>
              <a:ext cx="444500" cy="666750"/>
            </a:xfrm>
            <a:custGeom>
              <a:avLst/>
              <a:gdLst>
                <a:gd name="T0" fmla="*/ 175 w 560"/>
                <a:gd name="T1" fmla="*/ 18 h 840"/>
                <a:gd name="T2" fmla="*/ 178 w 560"/>
                <a:gd name="T3" fmla="*/ 17 h 840"/>
                <a:gd name="T4" fmla="*/ 187 w 560"/>
                <a:gd name="T5" fmla="*/ 15 h 840"/>
                <a:gd name="T6" fmla="*/ 199 w 560"/>
                <a:gd name="T7" fmla="*/ 12 h 840"/>
                <a:gd name="T8" fmla="*/ 217 w 560"/>
                <a:gd name="T9" fmla="*/ 8 h 840"/>
                <a:gd name="T10" fmla="*/ 238 w 560"/>
                <a:gd name="T11" fmla="*/ 4 h 840"/>
                <a:gd name="T12" fmla="*/ 262 w 560"/>
                <a:gd name="T13" fmla="*/ 2 h 840"/>
                <a:gd name="T14" fmla="*/ 289 w 560"/>
                <a:gd name="T15" fmla="*/ 0 h 840"/>
                <a:gd name="T16" fmla="*/ 318 w 560"/>
                <a:gd name="T17" fmla="*/ 0 h 840"/>
                <a:gd name="T18" fmla="*/ 348 w 560"/>
                <a:gd name="T19" fmla="*/ 2 h 840"/>
                <a:gd name="T20" fmla="*/ 380 w 560"/>
                <a:gd name="T21" fmla="*/ 5 h 840"/>
                <a:gd name="T22" fmla="*/ 413 w 560"/>
                <a:gd name="T23" fmla="*/ 13 h 840"/>
                <a:gd name="T24" fmla="*/ 444 w 560"/>
                <a:gd name="T25" fmla="*/ 24 h 840"/>
                <a:gd name="T26" fmla="*/ 475 w 560"/>
                <a:gd name="T27" fmla="*/ 39 h 840"/>
                <a:gd name="T28" fmla="*/ 506 w 560"/>
                <a:gd name="T29" fmla="*/ 58 h 840"/>
                <a:gd name="T30" fmla="*/ 534 w 560"/>
                <a:gd name="T31" fmla="*/ 83 h 840"/>
                <a:gd name="T32" fmla="*/ 560 w 560"/>
                <a:gd name="T33" fmla="*/ 113 h 840"/>
                <a:gd name="T34" fmla="*/ 424 w 560"/>
                <a:gd name="T35" fmla="*/ 648 h 840"/>
                <a:gd name="T36" fmla="*/ 423 w 560"/>
                <a:gd name="T37" fmla="*/ 650 h 840"/>
                <a:gd name="T38" fmla="*/ 422 w 560"/>
                <a:gd name="T39" fmla="*/ 657 h 840"/>
                <a:gd name="T40" fmla="*/ 418 w 560"/>
                <a:gd name="T41" fmla="*/ 669 h 840"/>
                <a:gd name="T42" fmla="*/ 413 w 560"/>
                <a:gd name="T43" fmla="*/ 683 h 840"/>
                <a:gd name="T44" fmla="*/ 406 w 560"/>
                <a:gd name="T45" fmla="*/ 700 h 840"/>
                <a:gd name="T46" fmla="*/ 396 w 560"/>
                <a:gd name="T47" fmla="*/ 718 h 840"/>
                <a:gd name="T48" fmla="*/ 385 w 560"/>
                <a:gd name="T49" fmla="*/ 737 h 840"/>
                <a:gd name="T50" fmla="*/ 371 w 560"/>
                <a:gd name="T51" fmla="*/ 756 h 840"/>
                <a:gd name="T52" fmla="*/ 355 w 560"/>
                <a:gd name="T53" fmla="*/ 776 h 840"/>
                <a:gd name="T54" fmla="*/ 335 w 560"/>
                <a:gd name="T55" fmla="*/ 793 h 840"/>
                <a:gd name="T56" fmla="*/ 314 w 560"/>
                <a:gd name="T57" fmla="*/ 809 h 840"/>
                <a:gd name="T58" fmla="*/ 288 w 560"/>
                <a:gd name="T59" fmla="*/ 823 h 840"/>
                <a:gd name="T60" fmla="*/ 259 w 560"/>
                <a:gd name="T61" fmla="*/ 833 h 840"/>
                <a:gd name="T62" fmla="*/ 227 w 560"/>
                <a:gd name="T63" fmla="*/ 839 h 840"/>
                <a:gd name="T64" fmla="*/ 191 w 560"/>
                <a:gd name="T65" fmla="*/ 840 h 840"/>
                <a:gd name="T66" fmla="*/ 152 w 560"/>
                <a:gd name="T67" fmla="*/ 836 h 840"/>
                <a:gd name="T68" fmla="*/ 150 w 560"/>
                <a:gd name="T69" fmla="*/ 836 h 840"/>
                <a:gd name="T70" fmla="*/ 144 w 560"/>
                <a:gd name="T71" fmla="*/ 833 h 840"/>
                <a:gd name="T72" fmla="*/ 135 w 560"/>
                <a:gd name="T73" fmla="*/ 831 h 840"/>
                <a:gd name="T74" fmla="*/ 122 w 560"/>
                <a:gd name="T75" fmla="*/ 826 h 840"/>
                <a:gd name="T76" fmla="*/ 108 w 560"/>
                <a:gd name="T77" fmla="*/ 821 h 840"/>
                <a:gd name="T78" fmla="*/ 93 w 560"/>
                <a:gd name="T79" fmla="*/ 813 h 840"/>
                <a:gd name="T80" fmla="*/ 77 w 560"/>
                <a:gd name="T81" fmla="*/ 802 h 840"/>
                <a:gd name="T82" fmla="*/ 61 w 560"/>
                <a:gd name="T83" fmla="*/ 790 h 840"/>
                <a:gd name="T84" fmla="*/ 46 w 560"/>
                <a:gd name="T85" fmla="*/ 773 h 840"/>
                <a:gd name="T86" fmla="*/ 31 w 560"/>
                <a:gd name="T87" fmla="*/ 755 h 840"/>
                <a:gd name="T88" fmla="*/ 19 w 560"/>
                <a:gd name="T89" fmla="*/ 733 h 840"/>
                <a:gd name="T90" fmla="*/ 9 w 560"/>
                <a:gd name="T91" fmla="*/ 708 h 840"/>
                <a:gd name="T92" fmla="*/ 2 w 560"/>
                <a:gd name="T93" fmla="*/ 679 h 840"/>
                <a:gd name="T94" fmla="*/ 0 w 560"/>
                <a:gd name="T95" fmla="*/ 646 h 840"/>
                <a:gd name="T96" fmla="*/ 1 w 560"/>
                <a:gd name="T97" fmla="*/ 609 h 840"/>
                <a:gd name="T98" fmla="*/ 8 w 560"/>
                <a:gd name="T99" fmla="*/ 567 h 840"/>
                <a:gd name="T100" fmla="*/ 175 w 560"/>
                <a:gd name="T101" fmla="*/ 18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60" h="840">
                  <a:moveTo>
                    <a:pt x="175" y="18"/>
                  </a:moveTo>
                  <a:lnTo>
                    <a:pt x="178" y="17"/>
                  </a:lnTo>
                  <a:lnTo>
                    <a:pt x="187" y="15"/>
                  </a:lnTo>
                  <a:lnTo>
                    <a:pt x="199" y="12"/>
                  </a:lnTo>
                  <a:lnTo>
                    <a:pt x="217" y="8"/>
                  </a:lnTo>
                  <a:lnTo>
                    <a:pt x="238" y="4"/>
                  </a:lnTo>
                  <a:lnTo>
                    <a:pt x="262" y="2"/>
                  </a:lnTo>
                  <a:lnTo>
                    <a:pt x="289" y="0"/>
                  </a:lnTo>
                  <a:lnTo>
                    <a:pt x="318" y="0"/>
                  </a:lnTo>
                  <a:lnTo>
                    <a:pt x="348" y="2"/>
                  </a:lnTo>
                  <a:lnTo>
                    <a:pt x="380" y="5"/>
                  </a:lnTo>
                  <a:lnTo>
                    <a:pt x="413" y="13"/>
                  </a:lnTo>
                  <a:lnTo>
                    <a:pt x="444" y="24"/>
                  </a:lnTo>
                  <a:lnTo>
                    <a:pt x="475" y="39"/>
                  </a:lnTo>
                  <a:lnTo>
                    <a:pt x="506" y="58"/>
                  </a:lnTo>
                  <a:lnTo>
                    <a:pt x="534" y="83"/>
                  </a:lnTo>
                  <a:lnTo>
                    <a:pt x="560" y="113"/>
                  </a:lnTo>
                  <a:lnTo>
                    <a:pt x="424" y="648"/>
                  </a:lnTo>
                  <a:lnTo>
                    <a:pt x="423" y="650"/>
                  </a:lnTo>
                  <a:lnTo>
                    <a:pt x="422" y="657"/>
                  </a:lnTo>
                  <a:lnTo>
                    <a:pt x="418" y="669"/>
                  </a:lnTo>
                  <a:lnTo>
                    <a:pt x="413" y="683"/>
                  </a:lnTo>
                  <a:lnTo>
                    <a:pt x="406" y="700"/>
                  </a:lnTo>
                  <a:lnTo>
                    <a:pt x="396" y="718"/>
                  </a:lnTo>
                  <a:lnTo>
                    <a:pt x="385" y="737"/>
                  </a:lnTo>
                  <a:lnTo>
                    <a:pt x="371" y="756"/>
                  </a:lnTo>
                  <a:lnTo>
                    <a:pt x="355" y="776"/>
                  </a:lnTo>
                  <a:lnTo>
                    <a:pt x="335" y="793"/>
                  </a:lnTo>
                  <a:lnTo>
                    <a:pt x="314" y="809"/>
                  </a:lnTo>
                  <a:lnTo>
                    <a:pt x="288" y="823"/>
                  </a:lnTo>
                  <a:lnTo>
                    <a:pt x="259" y="833"/>
                  </a:lnTo>
                  <a:lnTo>
                    <a:pt x="227" y="839"/>
                  </a:lnTo>
                  <a:lnTo>
                    <a:pt x="191" y="840"/>
                  </a:lnTo>
                  <a:lnTo>
                    <a:pt x="152" y="836"/>
                  </a:lnTo>
                  <a:lnTo>
                    <a:pt x="150" y="836"/>
                  </a:lnTo>
                  <a:lnTo>
                    <a:pt x="144" y="833"/>
                  </a:lnTo>
                  <a:lnTo>
                    <a:pt x="135" y="831"/>
                  </a:lnTo>
                  <a:lnTo>
                    <a:pt x="122" y="826"/>
                  </a:lnTo>
                  <a:lnTo>
                    <a:pt x="108" y="821"/>
                  </a:lnTo>
                  <a:lnTo>
                    <a:pt x="93" y="813"/>
                  </a:lnTo>
                  <a:lnTo>
                    <a:pt x="77" y="802"/>
                  </a:lnTo>
                  <a:lnTo>
                    <a:pt x="61" y="790"/>
                  </a:lnTo>
                  <a:lnTo>
                    <a:pt x="46" y="773"/>
                  </a:lnTo>
                  <a:lnTo>
                    <a:pt x="31" y="755"/>
                  </a:lnTo>
                  <a:lnTo>
                    <a:pt x="19" y="733"/>
                  </a:lnTo>
                  <a:lnTo>
                    <a:pt x="9" y="708"/>
                  </a:lnTo>
                  <a:lnTo>
                    <a:pt x="2" y="679"/>
                  </a:lnTo>
                  <a:lnTo>
                    <a:pt x="0" y="646"/>
                  </a:lnTo>
                  <a:lnTo>
                    <a:pt x="1" y="609"/>
                  </a:lnTo>
                  <a:lnTo>
                    <a:pt x="8" y="567"/>
                  </a:lnTo>
                  <a:lnTo>
                    <a:pt x="175" y="18"/>
                  </a:lnTo>
                  <a:close/>
                </a:path>
              </a:pathLst>
            </a:custGeom>
            <a:solidFill>
              <a:srgbClr val="FFFFFF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grpSp>
        <p:nvGrpSpPr>
          <p:cNvPr id="227" name="Group 226"/>
          <p:cNvGrpSpPr/>
          <p:nvPr/>
        </p:nvGrpSpPr>
        <p:grpSpPr>
          <a:xfrm rot="5400000">
            <a:off x="4278577" y="3545958"/>
            <a:ext cx="465527" cy="905128"/>
            <a:chOff x="7908926" y="4624388"/>
            <a:chExt cx="655638" cy="1274763"/>
          </a:xfrm>
        </p:grpSpPr>
        <p:sp>
          <p:nvSpPr>
            <p:cNvPr id="228" name="Freeform 85"/>
            <p:cNvSpPr>
              <a:spLocks/>
            </p:cNvSpPr>
            <p:nvPr/>
          </p:nvSpPr>
          <p:spPr bwMode="auto">
            <a:xfrm>
              <a:off x="7908926" y="4624388"/>
              <a:ext cx="655638" cy="1274763"/>
            </a:xfrm>
            <a:custGeom>
              <a:avLst/>
              <a:gdLst>
                <a:gd name="T0" fmla="*/ 12 w 828"/>
                <a:gd name="T1" fmla="*/ 1205 h 1606"/>
                <a:gd name="T2" fmla="*/ 8 w 828"/>
                <a:gd name="T3" fmla="*/ 1220 h 1606"/>
                <a:gd name="T4" fmla="*/ 4 w 828"/>
                <a:gd name="T5" fmla="*/ 1261 h 1606"/>
                <a:gd name="T6" fmla="*/ 0 w 828"/>
                <a:gd name="T7" fmla="*/ 1318 h 1606"/>
                <a:gd name="T8" fmla="*/ 6 w 828"/>
                <a:gd name="T9" fmla="*/ 1385 h 1606"/>
                <a:gd name="T10" fmla="*/ 25 w 828"/>
                <a:gd name="T11" fmla="*/ 1454 h 1606"/>
                <a:gd name="T12" fmla="*/ 61 w 828"/>
                <a:gd name="T13" fmla="*/ 1519 h 1606"/>
                <a:gd name="T14" fmla="*/ 123 w 828"/>
                <a:gd name="T15" fmla="*/ 1570 h 1606"/>
                <a:gd name="T16" fmla="*/ 212 w 828"/>
                <a:gd name="T17" fmla="*/ 1601 h 1606"/>
                <a:gd name="T18" fmla="*/ 224 w 828"/>
                <a:gd name="T19" fmla="*/ 1604 h 1606"/>
                <a:gd name="T20" fmla="*/ 255 w 828"/>
                <a:gd name="T21" fmla="*/ 1606 h 1606"/>
                <a:gd name="T22" fmla="*/ 301 w 828"/>
                <a:gd name="T23" fmla="*/ 1603 h 1606"/>
                <a:gd name="T24" fmla="*/ 358 w 828"/>
                <a:gd name="T25" fmla="*/ 1589 h 1606"/>
                <a:gd name="T26" fmla="*/ 419 w 828"/>
                <a:gd name="T27" fmla="*/ 1558 h 1606"/>
                <a:gd name="T28" fmla="*/ 479 w 828"/>
                <a:gd name="T29" fmla="*/ 1506 h 1606"/>
                <a:gd name="T30" fmla="*/ 534 w 828"/>
                <a:gd name="T31" fmla="*/ 1426 h 1606"/>
                <a:gd name="T32" fmla="*/ 579 w 828"/>
                <a:gd name="T33" fmla="*/ 1315 h 1606"/>
                <a:gd name="T34" fmla="*/ 808 w 828"/>
                <a:gd name="T35" fmla="*/ 380 h 1606"/>
                <a:gd name="T36" fmla="*/ 815 w 828"/>
                <a:gd name="T37" fmla="*/ 352 h 1606"/>
                <a:gd name="T38" fmla="*/ 823 w 828"/>
                <a:gd name="T39" fmla="*/ 305 h 1606"/>
                <a:gd name="T40" fmla="*/ 828 w 828"/>
                <a:gd name="T41" fmla="*/ 245 h 1606"/>
                <a:gd name="T42" fmla="*/ 821 w 828"/>
                <a:gd name="T43" fmla="*/ 179 h 1606"/>
                <a:gd name="T44" fmla="*/ 799 w 828"/>
                <a:gd name="T45" fmla="*/ 114 h 1606"/>
                <a:gd name="T46" fmla="*/ 754 w 828"/>
                <a:gd name="T47" fmla="*/ 57 h 1606"/>
                <a:gd name="T48" fmla="*/ 682 w 828"/>
                <a:gd name="T49" fmla="*/ 17 h 1606"/>
                <a:gd name="T50" fmla="*/ 631 w 828"/>
                <a:gd name="T51" fmla="*/ 3 h 1606"/>
                <a:gd name="T52" fmla="*/ 609 w 828"/>
                <a:gd name="T53" fmla="*/ 1 h 1606"/>
                <a:gd name="T54" fmla="*/ 567 w 828"/>
                <a:gd name="T55" fmla="*/ 0 h 1606"/>
                <a:gd name="T56" fmla="*/ 514 w 828"/>
                <a:gd name="T57" fmla="*/ 5 h 1606"/>
                <a:gd name="T58" fmla="*/ 453 w 828"/>
                <a:gd name="T59" fmla="*/ 26 h 1606"/>
                <a:gd name="T60" fmla="*/ 390 w 828"/>
                <a:gd name="T61" fmla="*/ 65 h 1606"/>
                <a:gd name="T62" fmla="*/ 329 w 828"/>
                <a:gd name="T63" fmla="*/ 130 h 1606"/>
                <a:gd name="T64" fmla="*/ 276 w 828"/>
                <a:gd name="T65" fmla="*/ 224 h 1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28" h="1606">
                  <a:moveTo>
                    <a:pt x="254" y="285"/>
                  </a:moveTo>
                  <a:lnTo>
                    <a:pt x="12" y="1205"/>
                  </a:lnTo>
                  <a:lnTo>
                    <a:pt x="11" y="1209"/>
                  </a:lnTo>
                  <a:lnTo>
                    <a:pt x="8" y="1220"/>
                  </a:lnTo>
                  <a:lnTo>
                    <a:pt x="6" y="1238"/>
                  </a:lnTo>
                  <a:lnTo>
                    <a:pt x="4" y="1261"/>
                  </a:lnTo>
                  <a:lnTo>
                    <a:pt x="2" y="1287"/>
                  </a:lnTo>
                  <a:lnTo>
                    <a:pt x="0" y="1318"/>
                  </a:lnTo>
                  <a:lnTo>
                    <a:pt x="2" y="1350"/>
                  </a:lnTo>
                  <a:lnTo>
                    <a:pt x="6" y="1385"/>
                  </a:lnTo>
                  <a:lnTo>
                    <a:pt x="13" y="1419"/>
                  </a:lnTo>
                  <a:lnTo>
                    <a:pt x="25" y="1454"/>
                  </a:lnTo>
                  <a:lnTo>
                    <a:pt x="41" y="1487"/>
                  </a:lnTo>
                  <a:lnTo>
                    <a:pt x="61" y="1519"/>
                  </a:lnTo>
                  <a:lnTo>
                    <a:pt x="89" y="1546"/>
                  </a:lnTo>
                  <a:lnTo>
                    <a:pt x="123" y="1570"/>
                  </a:lnTo>
                  <a:lnTo>
                    <a:pt x="164" y="1589"/>
                  </a:lnTo>
                  <a:lnTo>
                    <a:pt x="212" y="1601"/>
                  </a:lnTo>
                  <a:lnTo>
                    <a:pt x="216" y="1603"/>
                  </a:lnTo>
                  <a:lnTo>
                    <a:pt x="224" y="1604"/>
                  </a:lnTo>
                  <a:lnTo>
                    <a:pt x="238" y="1605"/>
                  </a:lnTo>
                  <a:lnTo>
                    <a:pt x="255" y="1606"/>
                  </a:lnTo>
                  <a:lnTo>
                    <a:pt x="277" y="1605"/>
                  </a:lnTo>
                  <a:lnTo>
                    <a:pt x="301" y="1603"/>
                  </a:lnTo>
                  <a:lnTo>
                    <a:pt x="329" y="1597"/>
                  </a:lnTo>
                  <a:lnTo>
                    <a:pt x="358" y="1589"/>
                  </a:lnTo>
                  <a:lnTo>
                    <a:pt x="388" y="1576"/>
                  </a:lnTo>
                  <a:lnTo>
                    <a:pt x="419" y="1558"/>
                  </a:lnTo>
                  <a:lnTo>
                    <a:pt x="449" y="1536"/>
                  </a:lnTo>
                  <a:lnTo>
                    <a:pt x="479" y="1506"/>
                  </a:lnTo>
                  <a:lnTo>
                    <a:pt x="507" y="1470"/>
                  </a:lnTo>
                  <a:lnTo>
                    <a:pt x="534" y="1426"/>
                  </a:lnTo>
                  <a:lnTo>
                    <a:pt x="558" y="1376"/>
                  </a:lnTo>
                  <a:lnTo>
                    <a:pt x="579" y="1315"/>
                  </a:lnTo>
                  <a:lnTo>
                    <a:pt x="807" y="383"/>
                  </a:lnTo>
                  <a:lnTo>
                    <a:pt x="808" y="380"/>
                  </a:lnTo>
                  <a:lnTo>
                    <a:pt x="812" y="369"/>
                  </a:lnTo>
                  <a:lnTo>
                    <a:pt x="815" y="352"/>
                  </a:lnTo>
                  <a:lnTo>
                    <a:pt x="820" y="331"/>
                  </a:lnTo>
                  <a:lnTo>
                    <a:pt x="823" y="305"/>
                  </a:lnTo>
                  <a:lnTo>
                    <a:pt x="827" y="276"/>
                  </a:lnTo>
                  <a:lnTo>
                    <a:pt x="828" y="245"/>
                  </a:lnTo>
                  <a:lnTo>
                    <a:pt x="827" y="213"/>
                  </a:lnTo>
                  <a:lnTo>
                    <a:pt x="821" y="179"/>
                  </a:lnTo>
                  <a:lnTo>
                    <a:pt x="813" y="146"/>
                  </a:lnTo>
                  <a:lnTo>
                    <a:pt x="799" y="114"/>
                  </a:lnTo>
                  <a:lnTo>
                    <a:pt x="779" y="85"/>
                  </a:lnTo>
                  <a:lnTo>
                    <a:pt x="754" y="57"/>
                  </a:lnTo>
                  <a:lnTo>
                    <a:pt x="723" y="34"/>
                  </a:lnTo>
                  <a:lnTo>
                    <a:pt x="682" y="17"/>
                  </a:lnTo>
                  <a:lnTo>
                    <a:pt x="634" y="4"/>
                  </a:lnTo>
                  <a:lnTo>
                    <a:pt x="631" y="3"/>
                  </a:lnTo>
                  <a:lnTo>
                    <a:pt x="623" y="2"/>
                  </a:lnTo>
                  <a:lnTo>
                    <a:pt x="609" y="1"/>
                  </a:lnTo>
                  <a:lnTo>
                    <a:pt x="590" y="0"/>
                  </a:lnTo>
                  <a:lnTo>
                    <a:pt x="567" y="0"/>
                  </a:lnTo>
                  <a:lnTo>
                    <a:pt x="542" y="1"/>
                  </a:lnTo>
                  <a:lnTo>
                    <a:pt x="514" y="5"/>
                  </a:lnTo>
                  <a:lnTo>
                    <a:pt x="484" y="14"/>
                  </a:lnTo>
                  <a:lnTo>
                    <a:pt x="453" y="26"/>
                  </a:lnTo>
                  <a:lnTo>
                    <a:pt x="422" y="43"/>
                  </a:lnTo>
                  <a:lnTo>
                    <a:pt x="390" y="65"/>
                  </a:lnTo>
                  <a:lnTo>
                    <a:pt x="359" y="94"/>
                  </a:lnTo>
                  <a:lnTo>
                    <a:pt x="329" y="130"/>
                  </a:lnTo>
                  <a:lnTo>
                    <a:pt x="301" y="174"/>
                  </a:lnTo>
                  <a:lnTo>
                    <a:pt x="276" y="224"/>
                  </a:lnTo>
                  <a:lnTo>
                    <a:pt x="254" y="285"/>
                  </a:lnTo>
                  <a:close/>
                </a:path>
              </a:pathLst>
            </a:custGeom>
            <a:solidFill>
              <a:srgbClr val="808080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29" name="Freeform 86"/>
            <p:cNvSpPr>
              <a:spLocks/>
            </p:cNvSpPr>
            <p:nvPr/>
          </p:nvSpPr>
          <p:spPr bwMode="auto">
            <a:xfrm>
              <a:off x="7967663" y="5167313"/>
              <a:ext cx="444500" cy="666750"/>
            </a:xfrm>
            <a:custGeom>
              <a:avLst/>
              <a:gdLst>
                <a:gd name="T0" fmla="*/ 175 w 560"/>
                <a:gd name="T1" fmla="*/ 18 h 840"/>
                <a:gd name="T2" fmla="*/ 178 w 560"/>
                <a:gd name="T3" fmla="*/ 17 h 840"/>
                <a:gd name="T4" fmla="*/ 187 w 560"/>
                <a:gd name="T5" fmla="*/ 15 h 840"/>
                <a:gd name="T6" fmla="*/ 199 w 560"/>
                <a:gd name="T7" fmla="*/ 12 h 840"/>
                <a:gd name="T8" fmla="*/ 217 w 560"/>
                <a:gd name="T9" fmla="*/ 8 h 840"/>
                <a:gd name="T10" fmla="*/ 238 w 560"/>
                <a:gd name="T11" fmla="*/ 4 h 840"/>
                <a:gd name="T12" fmla="*/ 262 w 560"/>
                <a:gd name="T13" fmla="*/ 2 h 840"/>
                <a:gd name="T14" fmla="*/ 289 w 560"/>
                <a:gd name="T15" fmla="*/ 0 h 840"/>
                <a:gd name="T16" fmla="*/ 318 w 560"/>
                <a:gd name="T17" fmla="*/ 0 h 840"/>
                <a:gd name="T18" fmla="*/ 348 w 560"/>
                <a:gd name="T19" fmla="*/ 2 h 840"/>
                <a:gd name="T20" fmla="*/ 380 w 560"/>
                <a:gd name="T21" fmla="*/ 5 h 840"/>
                <a:gd name="T22" fmla="*/ 413 w 560"/>
                <a:gd name="T23" fmla="*/ 13 h 840"/>
                <a:gd name="T24" fmla="*/ 444 w 560"/>
                <a:gd name="T25" fmla="*/ 24 h 840"/>
                <a:gd name="T26" fmla="*/ 475 w 560"/>
                <a:gd name="T27" fmla="*/ 39 h 840"/>
                <a:gd name="T28" fmla="*/ 506 w 560"/>
                <a:gd name="T29" fmla="*/ 58 h 840"/>
                <a:gd name="T30" fmla="*/ 534 w 560"/>
                <a:gd name="T31" fmla="*/ 83 h 840"/>
                <a:gd name="T32" fmla="*/ 560 w 560"/>
                <a:gd name="T33" fmla="*/ 113 h 840"/>
                <a:gd name="T34" fmla="*/ 424 w 560"/>
                <a:gd name="T35" fmla="*/ 648 h 840"/>
                <a:gd name="T36" fmla="*/ 423 w 560"/>
                <a:gd name="T37" fmla="*/ 650 h 840"/>
                <a:gd name="T38" fmla="*/ 422 w 560"/>
                <a:gd name="T39" fmla="*/ 657 h 840"/>
                <a:gd name="T40" fmla="*/ 418 w 560"/>
                <a:gd name="T41" fmla="*/ 669 h 840"/>
                <a:gd name="T42" fmla="*/ 413 w 560"/>
                <a:gd name="T43" fmla="*/ 683 h 840"/>
                <a:gd name="T44" fmla="*/ 406 w 560"/>
                <a:gd name="T45" fmla="*/ 700 h 840"/>
                <a:gd name="T46" fmla="*/ 396 w 560"/>
                <a:gd name="T47" fmla="*/ 718 h 840"/>
                <a:gd name="T48" fmla="*/ 385 w 560"/>
                <a:gd name="T49" fmla="*/ 737 h 840"/>
                <a:gd name="T50" fmla="*/ 371 w 560"/>
                <a:gd name="T51" fmla="*/ 756 h 840"/>
                <a:gd name="T52" fmla="*/ 355 w 560"/>
                <a:gd name="T53" fmla="*/ 776 h 840"/>
                <a:gd name="T54" fmla="*/ 335 w 560"/>
                <a:gd name="T55" fmla="*/ 793 h 840"/>
                <a:gd name="T56" fmla="*/ 314 w 560"/>
                <a:gd name="T57" fmla="*/ 809 h 840"/>
                <a:gd name="T58" fmla="*/ 288 w 560"/>
                <a:gd name="T59" fmla="*/ 823 h 840"/>
                <a:gd name="T60" fmla="*/ 259 w 560"/>
                <a:gd name="T61" fmla="*/ 833 h 840"/>
                <a:gd name="T62" fmla="*/ 227 w 560"/>
                <a:gd name="T63" fmla="*/ 839 h 840"/>
                <a:gd name="T64" fmla="*/ 191 w 560"/>
                <a:gd name="T65" fmla="*/ 840 h 840"/>
                <a:gd name="T66" fmla="*/ 152 w 560"/>
                <a:gd name="T67" fmla="*/ 836 h 840"/>
                <a:gd name="T68" fmla="*/ 150 w 560"/>
                <a:gd name="T69" fmla="*/ 836 h 840"/>
                <a:gd name="T70" fmla="*/ 144 w 560"/>
                <a:gd name="T71" fmla="*/ 833 h 840"/>
                <a:gd name="T72" fmla="*/ 135 w 560"/>
                <a:gd name="T73" fmla="*/ 831 h 840"/>
                <a:gd name="T74" fmla="*/ 122 w 560"/>
                <a:gd name="T75" fmla="*/ 826 h 840"/>
                <a:gd name="T76" fmla="*/ 108 w 560"/>
                <a:gd name="T77" fmla="*/ 821 h 840"/>
                <a:gd name="T78" fmla="*/ 93 w 560"/>
                <a:gd name="T79" fmla="*/ 813 h 840"/>
                <a:gd name="T80" fmla="*/ 77 w 560"/>
                <a:gd name="T81" fmla="*/ 802 h 840"/>
                <a:gd name="T82" fmla="*/ 61 w 560"/>
                <a:gd name="T83" fmla="*/ 790 h 840"/>
                <a:gd name="T84" fmla="*/ 46 w 560"/>
                <a:gd name="T85" fmla="*/ 773 h 840"/>
                <a:gd name="T86" fmla="*/ 31 w 560"/>
                <a:gd name="T87" fmla="*/ 755 h 840"/>
                <a:gd name="T88" fmla="*/ 19 w 560"/>
                <a:gd name="T89" fmla="*/ 733 h 840"/>
                <a:gd name="T90" fmla="*/ 9 w 560"/>
                <a:gd name="T91" fmla="*/ 708 h 840"/>
                <a:gd name="T92" fmla="*/ 2 w 560"/>
                <a:gd name="T93" fmla="*/ 679 h 840"/>
                <a:gd name="T94" fmla="*/ 0 w 560"/>
                <a:gd name="T95" fmla="*/ 646 h 840"/>
                <a:gd name="T96" fmla="*/ 1 w 560"/>
                <a:gd name="T97" fmla="*/ 609 h 840"/>
                <a:gd name="T98" fmla="*/ 8 w 560"/>
                <a:gd name="T99" fmla="*/ 567 h 840"/>
                <a:gd name="T100" fmla="*/ 175 w 560"/>
                <a:gd name="T101" fmla="*/ 18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60" h="840">
                  <a:moveTo>
                    <a:pt x="175" y="18"/>
                  </a:moveTo>
                  <a:lnTo>
                    <a:pt x="178" y="17"/>
                  </a:lnTo>
                  <a:lnTo>
                    <a:pt x="187" y="15"/>
                  </a:lnTo>
                  <a:lnTo>
                    <a:pt x="199" y="12"/>
                  </a:lnTo>
                  <a:lnTo>
                    <a:pt x="217" y="8"/>
                  </a:lnTo>
                  <a:lnTo>
                    <a:pt x="238" y="4"/>
                  </a:lnTo>
                  <a:lnTo>
                    <a:pt x="262" y="2"/>
                  </a:lnTo>
                  <a:lnTo>
                    <a:pt x="289" y="0"/>
                  </a:lnTo>
                  <a:lnTo>
                    <a:pt x="318" y="0"/>
                  </a:lnTo>
                  <a:lnTo>
                    <a:pt x="348" y="2"/>
                  </a:lnTo>
                  <a:lnTo>
                    <a:pt x="380" y="5"/>
                  </a:lnTo>
                  <a:lnTo>
                    <a:pt x="413" y="13"/>
                  </a:lnTo>
                  <a:lnTo>
                    <a:pt x="444" y="24"/>
                  </a:lnTo>
                  <a:lnTo>
                    <a:pt x="475" y="39"/>
                  </a:lnTo>
                  <a:lnTo>
                    <a:pt x="506" y="58"/>
                  </a:lnTo>
                  <a:lnTo>
                    <a:pt x="534" y="83"/>
                  </a:lnTo>
                  <a:lnTo>
                    <a:pt x="560" y="113"/>
                  </a:lnTo>
                  <a:lnTo>
                    <a:pt x="424" y="648"/>
                  </a:lnTo>
                  <a:lnTo>
                    <a:pt x="423" y="650"/>
                  </a:lnTo>
                  <a:lnTo>
                    <a:pt x="422" y="657"/>
                  </a:lnTo>
                  <a:lnTo>
                    <a:pt x="418" y="669"/>
                  </a:lnTo>
                  <a:lnTo>
                    <a:pt x="413" y="683"/>
                  </a:lnTo>
                  <a:lnTo>
                    <a:pt x="406" y="700"/>
                  </a:lnTo>
                  <a:lnTo>
                    <a:pt x="396" y="718"/>
                  </a:lnTo>
                  <a:lnTo>
                    <a:pt x="385" y="737"/>
                  </a:lnTo>
                  <a:lnTo>
                    <a:pt x="371" y="756"/>
                  </a:lnTo>
                  <a:lnTo>
                    <a:pt x="355" y="776"/>
                  </a:lnTo>
                  <a:lnTo>
                    <a:pt x="335" y="793"/>
                  </a:lnTo>
                  <a:lnTo>
                    <a:pt x="314" y="809"/>
                  </a:lnTo>
                  <a:lnTo>
                    <a:pt x="288" y="823"/>
                  </a:lnTo>
                  <a:lnTo>
                    <a:pt x="259" y="833"/>
                  </a:lnTo>
                  <a:lnTo>
                    <a:pt x="227" y="839"/>
                  </a:lnTo>
                  <a:lnTo>
                    <a:pt x="191" y="840"/>
                  </a:lnTo>
                  <a:lnTo>
                    <a:pt x="152" y="836"/>
                  </a:lnTo>
                  <a:lnTo>
                    <a:pt x="150" y="836"/>
                  </a:lnTo>
                  <a:lnTo>
                    <a:pt x="144" y="833"/>
                  </a:lnTo>
                  <a:lnTo>
                    <a:pt x="135" y="831"/>
                  </a:lnTo>
                  <a:lnTo>
                    <a:pt x="122" y="826"/>
                  </a:lnTo>
                  <a:lnTo>
                    <a:pt x="108" y="821"/>
                  </a:lnTo>
                  <a:lnTo>
                    <a:pt x="93" y="813"/>
                  </a:lnTo>
                  <a:lnTo>
                    <a:pt x="77" y="802"/>
                  </a:lnTo>
                  <a:lnTo>
                    <a:pt x="61" y="790"/>
                  </a:lnTo>
                  <a:lnTo>
                    <a:pt x="46" y="773"/>
                  </a:lnTo>
                  <a:lnTo>
                    <a:pt x="31" y="755"/>
                  </a:lnTo>
                  <a:lnTo>
                    <a:pt x="19" y="733"/>
                  </a:lnTo>
                  <a:lnTo>
                    <a:pt x="9" y="708"/>
                  </a:lnTo>
                  <a:lnTo>
                    <a:pt x="2" y="679"/>
                  </a:lnTo>
                  <a:lnTo>
                    <a:pt x="0" y="646"/>
                  </a:lnTo>
                  <a:lnTo>
                    <a:pt x="1" y="609"/>
                  </a:lnTo>
                  <a:lnTo>
                    <a:pt x="8" y="567"/>
                  </a:lnTo>
                  <a:lnTo>
                    <a:pt x="175" y="18"/>
                  </a:lnTo>
                  <a:close/>
                </a:path>
              </a:pathLst>
            </a:custGeom>
            <a:solidFill>
              <a:srgbClr val="FFFFFF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grpSp>
        <p:nvGrpSpPr>
          <p:cNvPr id="230" name="Group 229"/>
          <p:cNvGrpSpPr/>
          <p:nvPr/>
        </p:nvGrpSpPr>
        <p:grpSpPr>
          <a:xfrm rot="7431430">
            <a:off x="4665543" y="3210030"/>
            <a:ext cx="465527" cy="905128"/>
            <a:chOff x="7908926" y="4624388"/>
            <a:chExt cx="655638" cy="1274763"/>
          </a:xfrm>
        </p:grpSpPr>
        <p:sp>
          <p:nvSpPr>
            <p:cNvPr id="231" name="Freeform 85"/>
            <p:cNvSpPr>
              <a:spLocks/>
            </p:cNvSpPr>
            <p:nvPr/>
          </p:nvSpPr>
          <p:spPr bwMode="auto">
            <a:xfrm>
              <a:off x="7908926" y="4624388"/>
              <a:ext cx="655638" cy="1274763"/>
            </a:xfrm>
            <a:custGeom>
              <a:avLst/>
              <a:gdLst>
                <a:gd name="T0" fmla="*/ 12 w 828"/>
                <a:gd name="T1" fmla="*/ 1205 h 1606"/>
                <a:gd name="T2" fmla="*/ 8 w 828"/>
                <a:gd name="T3" fmla="*/ 1220 h 1606"/>
                <a:gd name="T4" fmla="*/ 4 w 828"/>
                <a:gd name="T5" fmla="*/ 1261 h 1606"/>
                <a:gd name="T6" fmla="*/ 0 w 828"/>
                <a:gd name="T7" fmla="*/ 1318 h 1606"/>
                <a:gd name="T8" fmla="*/ 6 w 828"/>
                <a:gd name="T9" fmla="*/ 1385 h 1606"/>
                <a:gd name="T10" fmla="*/ 25 w 828"/>
                <a:gd name="T11" fmla="*/ 1454 h 1606"/>
                <a:gd name="T12" fmla="*/ 61 w 828"/>
                <a:gd name="T13" fmla="*/ 1519 h 1606"/>
                <a:gd name="T14" fmla="*/ 123 w 828"/>
                <a:gd name="T15" fmla="*/ 1570 h 1606"/>
                <a:gd name="T16" fmla="*/ 212 w 828"/>
                <a:gd name="T17" fmla="*/ 1601 h 1606"/>
                <a:gd name="T18" fmla="*/ 224 w 828"/>
                <a:gd name="T19" fmla="*/ 1604 h 1606"/>
                <a:gd name="T20" fmla="*/ 255 w 828"/>
                <a:gd name="T21" fmla="*/ 1606 h 1606"/>
                <a:gd name="T22" fmla="*/ 301 w 828"/>
                <a:gd name="T23" fmla="*/ 1603 h 1606"/>
                <a:gd name="T24" fmla="*/ 358 w 828"/>
                <a:gd name="T25" fmla="*/ 1589 h 1606"/>
                <a:gd name="T26" fmla="*/ 419 w 828"/>
                <a:gd name="T27" fmla="*/ 1558 h 1606"/>
                <a:gd name="T28" fmla="*/ 479 w 828"/>
                <a:gd name="T29" fmla="*/ 1506 h 1606"/>
                <a:gd name="T30" fmla="*/ 534 w 828"/>
                <a:gd name="T31" fmla="*/ 1426 h 1606"/>
                <a:gd name="T32" fmla="*/ 579 w 828"/>
                <a:gd name="T33" fmla="*/ 1315 h 1606"/>
                <a:gd name="T34" fmla="*/ 808 w 828"/>
                <a:gd name="T35" fmla="*/ 380 h 1606"/>
                <a:gd name="T36" fmla="*/ 815 w 828"/>
                <a:gd name="T37" fmla="*/ 352 h 1606"/>
                <a:gd name="T38" fmla="*/ 823 w 828"/>
                <a:gd name="T39" fmla="*/ 305 h 1606"/>
                <a:gd name="T40" fmla="*/ 828 w 828"/>
                <a:gd name="T41" fmla="*/ 245 h 1606"/>
                <a:gd name="T42" fmla="*/ 821 w 828"/>
                <a:gd name="T43" fmla="*/ 179 h 1606"/>
                <a:gd name="T44" fmla="*/ 799 w 828"/>
                <a:gd name="T45" fmla="*/ 114 h 1606"/>
                <a:gd name="T46" fmla="*/ 754 w 828"/>
                <a:gd name="T47" fmla="*/ 57 h 1606"/>
                <a:gd name="T48" fmla="*/ 682 w 828"/>
                <a:gd name="T49" fmla="*/ 17 h 1606"/>
                <a:gd name="T50" fmla="*/ 631 w 828"/>
                <a:gd name="T51" fmla="*/ 3 h 1606"/>
                <a:gd name="T52" fmla="*/ 609 w 828"/>
                <a:gd name="T53" fmla="*/ 1 h 1606"/>
                <a:gd name="T54" fmla="*/ 567 w 828"/>
                <a:gd name="T55" fmla="*/ 0 h 1606"/>
                <a:gd name="T56" fmla="*/ 514 w 828"/>
                <a:gd name="T57" fmla="*/ 5 h 1606"/>
                <a:gd name="T58" fmla="*/ 453 w 828"/>
                <a:gd name="T59" fmla="*/ 26 h 1606"/>
                <a:gd name="T60" fmla="*/ 390 w 828"/>
                <a:gd name="T61" fmla="*/ 65 h 1606"/>
                <a:gd name="T62" fmla="*/ 329 w 828"/>
                <a:gd name="T63" fmla="*/ 130 h 1606"/>
                <a:gd name="T64" fmla="*/ 276 w 828"/>
                <a:gd name="T65" fmla="*/ 224 h 1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28" h="1606">
                  <a:moveTo>
                    <a:pt x="254" y="285"/>
                  </a:moveTo>
                  <a:lnTo>
                    <a:pt x="12" y="1205"/>
                  </a:lnTo>
                  <a:lnTo>
                    <a:pt x="11" y="1209"/>
                  </a:lnTo>
                  <a:lnTo>
                    <a:pt x="8" y="1220"/>
                  </a:lnTo>
                  <a:lnTo>
                    <a:pt x="6" y="1238"/>
                  </a:lnTo>
                  <a:lnTo>
                    <a:pt x="4" y="1261"/>
                  </a:lnTo>
                  <a:lnTo>
                    <a:pt x="2" y="1287"/>
                  </a:lnTo>
                  <a:lnTo>
                    <a:pt x="0" y="1318"/>
                  </a:lnTo>
                  <a:lnTo>
                    <a:pt x="2" y="1350"/>
                  </a:lnTo>
                  <a:lnTo>
                    <a:pt x="6" y="1385"/>
                  </a:lnTo>
                  <a:lnTo>
                    <a:pt x="13" y="1419"/>
                  </a:lnTo>
                  <a:lnTo>
                    <a:pt x="25" y="1454"/>
                  </a:lnTo>
                  <a:lnTo>
                    <a:pt x="41" y="1487"/>
                  </a:lnTo>
                  <a:lnTo>
                    <a:pt x="61" y="1519"/>
                  </a:lnTo>
                  <a:lnTo>
                    <a:pt x="89" y="1546"/>
                  </a:lnTo>
                  <a:lnTo>
                    <a:pt x="123" y="1570"/>
                  </a:lnTo>
                  <a:lnTo>
                    <a:pt x="164" y="1589"/>
                  </a:lnTo>
                  <a:lnTo>
                    <a:pt x="212" y="1601"/>
                  </a:lnTo>
                  <a:lnTo>
                    <a:pt x="216" y="1603"/>
                  </a:lnTo>
                  <a:lnTo>
                    <a:pt x="224" y="1604"/>
                  </a:lnTo>
                  <a:lnTo>
                    <a:pt x="238" y="1605"/>
                  </a:lnTo>
                  <a:lnTo>
                    <a:pt x="255" y="1606"/>
                  </a:lnTo>
                  <a:lnTo>
                    <a:pt x="277" y="1605"/>
                  </a:lnTo>
                  <a:lnTo>
                    <a:pt x="301" y="1603"/>
                  </a:lnTo>
                  <a:lnTo>
                    <a:pt x="329" y="1597"/>
                  </a:lnTo>
                  <a:lnTo>
                    <a:pt x="358" y="1589"/>
                  </a:lnTo>
                  <a:lnTo>
                    <a:pt x="388" y="1576"/>
                  </a:lnTo>
                  <a:lnTo>
                    <a:pt x="419" y="1558"/>
                  </a:lnTo>
                  <a:lnTo>
                    <a:pt x="449" y="1536"/>
                  </a:lnTo>
                  <a:lnTo>
                    <a:pt x="479" y="1506"/>
                  </a:lnTo>
                  <a:lnTo>
                    <a:pt x="507" y="1470"/>
                  </a:lnTo>
                  <a:lnTo>
                    <a:pt x="534" y="1426"/>
                  </a:lnTo>
                  <a:lnTo>
                    <a:pt x="558" y="1376"/>
                  </a:lnTo>
                  <a:lnTo>
                    <a:pt x="579" y="1315"/>
                  </a:lnTo>
                  <a:lnTo>
                    <a:pt x="807" y="383"/>
                  </a:lnTo>
                  <a:lnTo>
                    <a:pt x="808" y="380"/>
                  </a:lnTo>
                  <a:lnTo>
                    <a:pt x="812" y="369"/>
                  </a:lnTo>
                  <a:lnTo>
                    <a:pt x="815" y="352"/>
                  </a:lnTo>
                  <a:lnTo>
                    <a:pt x="820" y="331"/>
                  </a:lnTo>
                  <a:lnTo>
                    <a:pt x="823" y="305"/>
                  </a:lnTo>
                  <a:lnTo>
                    <a:pt x="827" y="276"/>
                  </a:lnTo>
                  <a:lnTo>
                    <a:pt x="828" y="245"/>
                  </a:lnTo>
                  <a:lnTo>
                    <a:pt x="827" y="213"/>
                  </a:lnTo>
                  <a:lnTo>
                    <a:pt x="821" y="179"/>
                  </a:lnTo>
                  <a:lnTo>
                    <a:pt x="813" y="146"/>
                  </a:lnTo>
                  <a:lnTo>
                    <a:pt x="799" y="114"/>
                  </a:lnTo>
                  <a:lnTo>
                    <a:pt x="779" y="85"/>
                  </a:lnTo>
                  <a:lnTo>
                    <a:pt x="754" y="57"/>
                  </a:lnTo>
                  <a:lnTo>
                    <a:pt x="723" y="34"/>
                  </a:lnTo>
                  <a:lnTo>
                    <a:pt x="682" y="17"/>
                  </a:lnTo>
                  <a:lnTo>
                    <a:pt x="634" y="4"/>
                  </a:lnTo>
                  <a:lnTo>
                    <a:pt x="631" y="3"/>
                  </a:lnTo>
                  <a:lnTo>
                    <a:pt x="623" y="2"/>
                  </a:lnTo>
                  <a:lnTo>
                    <a:pt x="609" y="1"/>
                  </a:lnTo>
                  <a:lnTo>
                    <a:pt x="590" y="0"/>
                  </a:lnTo>
                  <a:lnTo>
                    <a:pt x="567" y="0"/>
                  </a:lnTo>
                  <a:lnTo>
                    <a:pt x="542" y="1"/>
                  </a:lnTo>
                  <a:lnTo>
                    <a:pt x="514" y="5"/>
                  </a:lnTo>
                  <a:lnTo>
                    <a:pt x="484" y="14"/>
                  </a:lnTo>
                  <a:lnTo>
                    <a:pt x="453" y="26"/>
                  </a:lnTo>
                  <a:lnTo>
                    <a:pt x="422" y="43"/>
                  </a:lnTo>
                  <a:lnTo>
                    <a:pt x="390" y="65"/>
                  </a:lnTo>
                  <a:lnTo>
                    <a:pt x="359" y="94"/>
                  </a:lnTo>
                  <a:lnTo>
                    <a:pt x="329" y="130"/>
                  </a:lnTo>
                  <a:lnTo>
                    <a:pt x="301" y="174"/>
                  </a:lnTo>
                  <a:lnTo>
                    <a:pt x="276" y="224"/>
                  </a:lnTo>
                  <a:lnTo>
                    <a:pt x="254" y="285"/>
                  </a:lnTo>
                  <a:close/>
                </a:path>
              </a:pathLst>
            </a:custGeom>
            <a:solidFill>
              <a:srgbClr val="808080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32" name="Freeform 86"/>
            <p:cNvSpPr>
              <a:spLocks/>
            </p:cNvSpPr>
            <p:nvPr/>
          </p:nvSpPr>
          <p:spPr bwMode="auto">
            <a:xfrm>
              <a:off x="7967663" y="5167313"/>
              <a:ext cx="444500" cy="666750"/>
            </a:xfrm>
            <a:custGeom>
              <a:avLst/>
              <a:gdLst>
                <a:gd name="T0" fmla="*/ 175 w 560"/>
                <a:gd name="T1" fmla="*/ 18 h 840"/>
                <a:gd name="T2" fmla="*/ 178 w 560"/>
                <a:gd name="T3" fmla="*/ 17 h 840"/>
                <a:gd name="T4" fmla="*/ 187 w 560"/>
                <a:gd name="T5" fmla="*/ 15 h 840"/>
                <a:gd name="T6" fmla="*/ 199 w 560"/>
                <a:gd name="T7" fmla="*/ 12 h 840"/>
                <a:gd name="T8" fmla="*/ 217 w 560"/>
                <a:gd name="T9" fmla="*/ 8 h 840"/>
                <a:gd name="T10" fmla="*/ 238 w 560"/>
                <a:gd name="T11" fmla="*/ 4 h 840"/>
                <a:gd name="T12" fmla="*/ 262 w 560"/>
                <a:gd name="T13" fmla="*/ 2 h 840"/>
                <a:gd name="T14" fmla="*/ 289 w 560"/>
                <a:gd name="T15" fmla="*/ 0 h 840"/>
                <a:gd name="T16" fmla="*/ 318 w 560"/>
                <a:gd name="T17" fmla="*/ 0 h 840"/>
                <a:gd name="T18" fmla="*/ 348 w 560"/>
                <a:gd name="T19" fmla="*/ 2 h 840"/>
                <a:gd name="T20" fmla="*/ 380 w 560"/>
                <a:gd name="T21" fmla="*/ 5 h 840"/>
                <a:gd name="T22" fmla="*/ 413 w 560"/>
                <a:gd name="T23" fmla="*/ 13 h 840"/>
                <a:gd name="T24" fmla="*/ 444 w 560"/>
                <a:gd name="T25" fmla="*/ 24 h 840"/>
                <a:gd name="T26" fmla="*/ 475 w 560"/>
                <a:gd name="T27" fmla="*/ 39 h 840"/>
                <a:gd name="T28" fmla="*/ 506 w 560"/>
                <a:gd name="T29" fmla="*/ 58 h 840"/>
                <a:gd name="T30" fmla="*/ 534 w 560"/>
                <a:gd name="T31" fmla="*/ 83 h 840"/>
                <a:gd name="T32" fmla="*/ 560 w 560"/>
                <a:gd name="T33" fmla="*/ 113 h 840"/>
                <a:gd name="T34" fmla="*/ 424 w 560"/>
                <a:gd name="T35" fmla="*/ 648 h 840"/>
                <a:gd name="T36" fmla="*/ 423 w 560"/>
                <a:gd name="T37" fmla="*/ 650 h 840"/>
                <a:gd name="T38" fmla="*/ 422 w 560"/>
                <a:gd name="T39" fmla="*/ 657 h 840"/>
                <a:gd name="T40" fmla="*/ 418 w 560"/>
                <a:gd name="T41" fmla="*/ 669 h 840"/>
                <a:gd name="T42" fmla="*/ 413 w 560"/>
                <a:gd name="T43" fmla="*/ 683 h 840"/>
                <a:gd name="T44" fmla="*/ 406 w 560"/>
                <a:gd name="T45" fmla="*/ 700 h 840"/>
                <a:gd name="T46" fmla="*/ 396 w 560"/>
                <a:gd name="T47" fmla="*/ 718 h 840"/>
                <a:gd name="T48" fmla="*/ 385 w 560"/>
                <a:gd name="T49" fmla="*/ 737 h 840"/>
                <a:gd name="T50" fmla="*/ 371 w 560"/>
                <a:gd name="T51" fmla="*/ 756 h 840"/>
                <a:gd name="T52" fmla="*/ 355 w 560"/>
                <a:gd name="T53" fmla="*/ 776 h 840"/>
                <a:gd name="T54" fmla="*/ 335 w 560"/>
                <a:gd name="T55" fmla="*/ 793 h 840"/>
                <a:gd name="T56" fmla="*/ 314 w 560"/>
                <a:gd name="T57" fmla="*/ 809 h 840"/>
                <a:gd name="T58" fmla="*/ 288 w 560"/>
                <a:gd name="T59" fmla="*/ 823 h 840"/>
                <a:gd name="T60" fmla="*/ 259 w 560"/>
                <a:gd name="T61" fmla="*/ 833 h 840"/>
                <a:gd name="T62" fmla="*/ 227 w 560"/>
                <a:gd name="T63" fmla="*/ 839 h 840"/>
                <a:gd name="T64" fmla="*/ 191 w 560"/>
                <a:gd name="T65" fmla="*/ 840 h 840"/>
                <a:gd name="T66" fmla="*/ 152 w 560"/>
                <a:gd name="T67" fmla="*/ 836 h 840"/>
                <a:gd name="T68" fmla="*/ 150 w 560"/>
                <a:gd name="T69" fmla="*/ 836 h 840"/>
                <a:gd name="T70" fmla="*/ 144 w 560"/>
                <a:gd name="T71" fmla="*/ 833 h 840"/>
                <a:gd name="T72" fmla="*/ 135 w 560"/>
                <a:gd name="T73" fmla="*/ 831 h 840"/>
                <a:gd name="T74" fmla="*/ 122 w 560"/>
                <a:gd name="T75" fmla="*/ 826 h 840"/>
                <a:gd name="T76" fmla="*/ 108 w 560"/>
                <a:gd name="T77" fmla="*/ 821 h 840"/>
                <a:gd name="T78" fmla="*/ 93 w 560"/>
                <a:gd name="T79" fmla="*/ 813 h 840"/>
                <a:gd name="T80" fmla="*/ 77 w 560"/>
                <a:gd name="T81" fmla="*/ 802 h 840"/>
                <a:gd name="T82" fmla="*/ 61 w 560"/>
                <a:gd name="T83" fmla="*/ 790 h 840"/>
                <a:gd name="T84" fmla="*/ 46 w 560"/>
                <a:gd name="T85" fmla="*/ 773 h 840"/>
                <a:gd name="T86" fmla="*/ 31 w 560"/>
                <a:gd name="T87" fmla="*/ 755 h 840"/>
                <a:gd name="T88" fmla="*/ 19 w 560"/>
                <a:gd name="T89" fmla="*/ 733 h 840"/>
                <a:gd name="T90" fmla="*/ 9 w 560"/>
                <a:gd name="T91" fmla="*/ 708 h 840"/>
                <a:gd name="T92" fmla="*/ 2 w 560"/>
                <a:gd name="T93" fmla="*/ 679 h 840"/>
                <a:gd name="T94" fmla="*/ 0 w 560"/>
                <a:gd name="T95" fmla="*/ 646 h 840"/>
                <a:gd name="T96" fmla="*/ 1 w 560"/>
                <a:gd name="T97" fmla="*/ 609 h 840"/>
                <a:gd name="T98" fmla="*/ 8 w 560"/>
                <a:gd name="T99" fmla="*/ 567 h 840"/>
                <a:gd name="T100" fmla="*/ 175 w 560"/>
                <a:gd name="T101" fmla="*/ 18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60" h="840">
                  <a:moveTo>
                    <a:pt x="175" y="18"/>
                  </a:moveTo>
                  <a:lnTo>
                    <a:pt x="178" y="17"/>
                  </a:lnTo>
                  <a:lnTo>
                    <a:pt x="187" y="15"/>
                  </a:lnTo>
                  <a:lnTo>
                    <a:pt x="199" y="12"/>
                  </a:lnTo>
                  <a:lnTo>
                    <a:pt x="217" y="8"/>
                  </a:lnTo>
                  <a:lnTo>
                    <a:pt x="238" y="4"/>
                  </a:lnTo>
                  <a:lnTo>
                    <a:pt x="262" y="2"/>
                  </a:lnTo>
                  <a:lnTo>
                    <a:pt x="289" y="0"/>
                  </a:lnTo>
                  <a:lnTo>
                    <a:pt x="318" y="0"/>
                  </a:lnTo>
                  <a:lnTo>
                    <a:pt x="348" y="2"/>
                  </a:lnTo>
                  <a:lnTo>
                    <a:pt x="380" y="5"/>
                  </a:lnTo>
                  <a:lnTo>
                    <a:pt x="413" y="13"/>
                  </a:lnTo>
                  <a:lnTo>
                    <a:pt x="444" y="24"/>
                  </a:lnTo>
                  <a:lnTo>
                    <a:pt x="475" y="39"/>
                  </a:lnTo>
                  <a:lnTo>
                    <a:pt x="506" y="58"/>
                  </a:lnTo>
                  <a:lnTo>
                    <a:pt x="534" y="83"/>
                  </a:lnTo>
                  <a:lnTo>
                    <a:pt x="560" y="113"/>
                  </a:lnTo>
                  <a:lnTo>
                    <a:pt x="424" y="648"/>
                  </a:lnTo>
                  <a:lnTo>
                    <a:pt x="423" y="650"/>
                  </a:lnTo>
                  <a:lnTo>
                    <a:pt x="422" y="657"/>
                  </a:lnTo>
                  <a:lnTo>
                    <a:pt x="418" y="669"/>
                  </a:lnTo>
                  <a:lnTo>
                    <a:pt x="413" y="683"/>
                  </a:lnTo>
                  <a:lnTo>
                    <a:pt x="406" y="700"/>
                  </a:lnTo>
                  <a:lnTo>
                    <a:pt x="396" y="718"/>
                  </a:lnTo>
                  <a:lnTo>
                    <a:pt x="385" y="737"/>
                  </a:lnTo>
                  <a:lnTo>
                    <a:pt x="371" y="756"/>
                  </a:lnTo>
                  <a:lnTo>
                    <a:pt x="355" y="776"/>
                  </a:lnTo>
                  <a:lnTo>
                    <a:pt x="335" y="793"/>
                  </a:lnTo>
                  <a:lnTo>
                    <a:pt x="314" y="809"/>
                  </a:lnTo>
                  <a:lnTo>
                    <a:pt x="288" y="823"/>
                  </a:lnTo>
                  <a:lnTo>
                    <a:pt x="259" y="833"/>
                  </a:lnTo>
                  <a:lnTo>
                    <a:pt x="227" y="839"/>
                  </a:lnTo>
                  <a:lnTo>
                    <a:pt x="191" y="840"/>
                  </a:lnTo>
                  <a:lnTo>
                    <a:pt x="152" y="836"/>
                  </a:lnTo>
                  <a:lnTo>
                    <a:pt x="150" y="836"/>
                  </a:lnTo>
                  <a:lnTo>
                    <a:pt x="144" y="833"/>
                  </a:lnTo>
                  <a:lnTo>
                    <a:pt x="135" y="831"/>
                  </a:lnTo>
                  <a:lnTo>
                    <a:pt x="122" y="826"/>
                  </a:lnTo>
                  <a:lnTo>
                    <a:pt x="108" y="821"/>
                  </a:lnTo>
                  <a:lnTo>
                    <a:pt x="93" y="813"/>
                  </a:lnTo>
                  <a:lnTo>
                    <a:pt x="77" y="802"/>
                  </a:lnTo>
                  <a:lnTo>
                    <a:pt x="61" y="790"/>
                  </a:lnTo>
                  <a:lnTo>
                    <a:pt x="46" y="773"/>
                  </a:lnTo>
                  <a:lnTo>
                    <a:pt x="31" y="755"/>
                  </a:lnTo>
                  <a:lnTo>
                    <a:pt x="19" y="733"/>
                  </a:lnTo>
                  <a:lnTo>
                    <a:pt x="9" y="708"/>
                  </a:lnTo>
                  <a:lnTo>
                    <a:pt x="2" y="679"/>
                  </a:lnTo>
                  <a:lnTo>
                    <a:pt x="0" y="646"/>
                  </a:lnTo>
                  <a:lnTo>
                    <a:pt x="1" y="609"/>
                  </a:lnTo>
                  <a:lnTo>
                    <a:pt x="8" y="567"/>
                  </a:lnTo>
                  <a:lnTo>
                    <a:pt x="175" y="18"/>
                  </a:lnTo>
                  <a:close/>
                </a:path>
              </a:pathLst>
            </a:custGeom>
            <a:solidFill>
              <a:srgbClr val="FFFFFF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grpSp>
        <p:nvGrpSpPr>
          <p:cNvPr id="233" name="Group 232"/>
          <p:cNvGrpSpPr/>
          <p:nvPr/>
        </p:nvGrpSpPr>
        <p:grpSpPr>
          <a:xfrm rot="13051380">
            <a:off x="4414703" y="1122859"/>
            <a:ext cx="465527" cy="905128"/>
            <a:chOff x="7908926" y="4624388"/>
            <a:chExt cx="655638" cy="1274763"/>
          </a:xfrm>
        </p:grpSpPr>
        <p:sp>
          <p:nvSpPr>
            <p:cNvPr id="234" name="Freeform 85"/>
            <p:cNvSpPr>
              <a:spLocks/>
            </p:cNvSpPr>
            <p:nvPr/>
          </p:nvSpPr>
          <p:spPr bwMode="auto">
            <a:xfrm>
              <a:off x="7908926" y="4624388"/>
              <a:ext cx="655638" cy="1274763"/>
            </a:xfrm>
            <a:custGeom>
              <a:avLst/>
              <a:gdLst>
                <a:gd name="T0" fmla="*/ 12 w 828"/>
                <a:gd name="T1" fmla="*/ 1205 h 1606"/>
                <a:gd name="T2" fmla="*/ 8 w 828"/>
                <a:gd name="T3" fmla="*/ 1220 h 1606"/>
                <a:gd name="T4" fmla="*/ 4 w 828"/>
                <a:gd name="T5" fmla="*/ 1261 h 1606"/>
                <a:gd name="T6" fmla="*/ 0 w 828"/>
                <a:gd name="T7" fmla="*/ 1318 h 1606"/>
                <a:gd name="T8" fmla="*/ 6 w 828"/>
                <a:gd name="T9" fmla="*/ 1385 h 1606"/>
                <a:gd name="T10" fmla="*/ 25 w 828"/>
                <a:gd name="T11" fmla="*/ 1454 h 1606"/>
                <a:gd name="T12" fmla="*/ 61 w 828"/>
                <a:gd name="T13" fmla="*/ 1519 h 1606"/>
                <a:gd name="T14" fmla="*/ 123 w 828"/>
                <a:gd name="T15" fmla="*/ 1570 h 1606"/>
                <a:gd name="T16" fmla="*/ 212 w 828"/>
                <a:gd name="T17" fmla="*/ 1601 h 1606"/>
                <a:gd name="T18" fmla="*/ 224 w 828"/>
                <a:gd name="T19" fmla="*/ 1604 h 1606"/>
                <a:gd name="T20" fmla="*/ 255 w 828"/>
                <a:gd name="T21" fmla="*/ 1606 h 1606"/>
                <a:gd name="T22" fmla="*/ 301 w 828"/>
                <a:gd name="T23" fmla="*/ 1603 h 1606"/>
                <a:gd name="T24" fmla="*/ 358 w 828"/>
                <a:gd name="T25" fmla="*/ 1589 h 1606"/>
                <a:gd name="T26" fmla="*/ 419 w 828"/>
                <a:gd name="T27" fmla="*/ 1558 h 1606"/>
                <a:gd name="T28" fmla="*/ 479 w 828"/>
                <a:gd name="T29" fmla="*/ 1506 h 1606"/>
                <a:gd name="T30" fmla="*/ 534 w 828"/>
                <a:gd name="T31" fmla="*/ 1426 h 1606"/>
                <a:gd name="T32" fmla="*/ 579 w 828"/>
                <a:gd name="T33" fmla="*/ 1315 h 1606"/>
                <a:gd name="T34" fmla="*/ 808 w 828"/>
                <a:gd name="T35" fmla="*/ 380 h 1606"/>
                <a:gd name="T36" fmla="*/ 815 w 828"/>
                <a:gd name="T37" fmla="*/ 352 h 1606"/>
                <a:gd name="T38" fmla="*/ 823 w 828"/>
                <a:gd name="T39" fmla="*/ 305 h 1606"/>
                <a:gd name="T40" fmla="*/ 828 w 828"/>
                <a:gd name="T41" fmla="*/ 245 h 1606"/>
                <a:gd name="T42" fmla="*/ 821 w 828"/>
                <a:gd name="T43" fmla="*/ 179 h 1606"/>
                <a:gd name="T44" fmla="*/ 799 w 828"/>
                <a:gd name="T45" fmla="*/ 114 h 1606"/>
                <a:gd name="T46" fmla="*/ 754 w 828"/>
                <a:gd name="T47" fmla="*/ 57 h 1606"/>
                <a:gd name="T48" fmla="*/ 682 w 828"/>
                <a:gd name="T49" fmla="*/ 17 h 1606"/>
                <a:gd name="T50" fmla="*/ 631 w 828"/>
                <a:gd name="T51" fmla="*/ 3 h 1606"/>
                <a:gd name="T52" fmla="*/ 609 w 828"/>
                <a:gd name="T53" fmla="*/ 1 h 1606"/>
                <a:gd name="T54" fmla="*/ 567 w 828"/>
                <a:gd name="T55" fmla="*/ 0 h 1606"/>
                <a:gd name="T56" fmla="*/ 514 w 828"/>
                <a:gd name="T57" fmla="*/ 5 h 1606"/>
                <a:gd name="T58" fmla="*/ 453 w 828"/>
                <a:gd name="T59" fmla="*/ 26 h 1606"/>
                <a:gd name="T60" fmla="*/ 390 w 828"/>
                <a:gd name="T61" fmla="*/ 65 h 1606"/>
                <a:gd name="T62" fmla="*/ 329 w 828"/>
                <a:gd name="T63" fmla="*/ 130 h 1606"/>
                <a:gd name="T64" fmla="*/ 276 w 828"/>
                <a:gd name="T65" fmla="*/ 224 h 1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28" h="1606">
                  <a:moveTo>
                    <a:pt x="254" y="285"/>
                  </a:moveTo>
                  <a:lnTo>
                    <a:pt x="12" y="1205"/>
                  </a:lnTo>
                  <a:lnTo>
                    <a:pt x="11" y="1209"/>
                  </a:lnTo>
                  <a:lnTo>
                    <a:pt x="8" y="1220"/>
                  </a:lnTo>
                  <a:lnTo>
                    <a:pt x="6" y="1238"/>
                  </a:lnTo>
                  <a:lnTo>
                    <a:pt x="4" y="1261"/>
                  </a:lnTo>
                  <a:lnTo>
                    <a:pt x="2" y="1287"/>
                  </a:lnTo>
                  <a:lnTo>
                    <a:pt x="0" y="1318"/>
                  </a:lnTo>
                  <a:lnTo>
                    <a:pt x="2" y="1350"/>
                  </a:lnTo>
                  <a:lnTo>
                    <a:pt x="6" y="1385"/>
                  </a:lnTo>
                  <a:lnTo>
                    <a:pt x="13" y="1419"/>
                  </a:lnTo>
                  <a:lnTo>
                    <a:pt x="25" y="1454"/>
                  </a:lnTo>
                  <a:lnTo>
                    <a:pt x="41" y="1487"/>
                  </a:lnTo>
                  <a:lnTo>
                    <a:pt x="61" y="1519"/>
                  </a:lnTo>
                  <a:lnTo>
                    <a:pt x="89" y="1546"/>
                  </a:lnTo>
                  <a:lnTo>
                    <a:pt x="123" y="1570"/>
                  </a:lnTo>
                  <a:lnTo>
                    <a:pt x="164" y="1589"/>
                  </a:lnTo>
                  <a:lnTo>
                    <a:pt x="212" y="1601"/>
                  </a:lnTo>
                  <a:lnTo>
                    <a:pt x="216" y="1603"/>
                  </a:lnTo>
                  <a:lnTo>
                    <a:pt x="224" y="1604"/>
                  </a:lnTo>
                  <a:lnTo>
                    <a:pt x="238" y="1605"/>
                  </a:lnTo>
                  <a:lnTo>
                    <a:pt x="255" y="1606"/>
                  </a:lnTo>
                  <a:lnTo>
                    <a:pt x="277" y="1605"/>
                  </a:lnTo>
                  <a:lnTo>
                    <a:pt x="301" y="1603"/>
                  </a:lnTo>
                  <a:lnTo>
                    <a:pt x="329" y="1597"/>
                  </a:lnTo>
                  <a:lnTo>
                    <a:pt x="358" y="1589"/>
                  </a:lnTo>
                  <a:lnTo>
                    <a:pt x="388" y="1576"/>
                  </a:lnTo>
                  <a:lnTo>
                    <a:pt x="419" y="1558"/>
                  </a:lnTo>
                  <a:lnTo>
                    <a:pt x="449" y="1536"/>
                  </a:lnTo>
                  <a:lnTo>
                    <a:pt x="479" y="1506"/>
                  </a:lnTo>
                  <a:lnTo>
                    <a:pt x="507" y="1470"/>
                  </a:lnTo>
                  <a:lnTo>
                    <a:pt x="534" y="1426"/>
                  </a:lnTo>
                  <a:lnTo>
                    <a:pt x="558" y="1376"/>
                  </a:lnTo>
                  <a:lnTo>
                    <a:pt x="579" y="1315"/>
                  </a:lnTo>
                  <a:lnTo>
                    <a:pt x="807" y="383"/>
                  </a:lnTo>
                  <a:lnTo>
                    <a:pt x="808" y="380"/>
                  </a:lnTo>
                  <a:lnTo>
                    <a:pt x="812" y="369"/>
                  </a:lnTo>
                  <a:lnTo>
                    <a:pt x="815" y="352"/>
                  </a:lnTo>
                  <a:lnTo>
                    <a:pt x="820" y="331"/>
                  </a:lnTo>
                  <a:lnTo>
                    <a:pt x="823" y="305"/>
                  </a:lnTo>
                  <a:lnTo>
                    <a:pt x="827" y="276"/>
                  </a:lnTo>
                  <a:lnTo>
                    <a:pt x="828" y="245"/>
                  </a:lnTo>
                  <a:lnTo>
                    <a:pt x="827" y="213"/>
                  </a:lnTo>
                  <a:lnTo>
                    <a:pt x="821" y="179"/>
                  </a:lnTo>
                  <a:lnTo>
                    <a:pt x="813" y="146"/>
                  </a:lnTo>
                  <a:lnTo>
                    <a:pt x="799" y="114"/>
                  </a:lnTo>
                  <a:lnTo>
                    <a:pt x="779" y="85"/>
                  </a:lnTo>
                  <a:lnTo>
                    <a:pt x="754" y="57"/>
                  </a:lnTo>
                  <a:lnTo>
                    <a:pt x="723" y="34"/>
                  </a:lnTo>
                  <a:lnTo>
                    <a:pt x="682" y="17"/>
                  </a:lnTo>
                  <a:lnTo>
                    <a:pt x="634" y="4"/>
                  </a:lnTo>
                  <a:lnTo>
                    <a:pt x="631" y="3"/>
                  </a:lnTo>
                  <a:lnTo>
                    <a:pt x="623" y="2"/>
                  </a:lnTo>
                  <a:lnTo>
                    <a:pt x="609" y="1"/>
                  </a:lnTo>
                  <a:lnTo>
                    <a:pt x="590" y="0"/>
                  </a:lnTo>
                  <a:lnTo>
                    <a:pt x="567" y="0"/>
                  </a:lnTo>
                  <a:lnTo>
                    <a:pt x="542" y="1"/>
                  </a:lnTo>
                  <a:lnTo>
                    <a:pt x="514" y="5"/>
                  </a:lnTo>
                  <a:lnTo>
                    <a:pt x="484" y="14"/>
                  </a:lnTo>
                  <a:lnTo>
                    <a:pt x="453" y="26"/>
                  </a:lnTo>
                  <a:lnTo>
                    <a:pt x="422" y="43"/>
                  </a:lnTo>
                  <a:lnTo>
                    <a:pt x="390" y="65"/>
                  </a:lnTo>
                  <a:lnTo>
                    <a:pt x="359" y="94"/>
                  </a:lnTo>
                  <a:lnTo>
                    <a:pt x="329" y="130"/>
                  </a:lnTo>
                  <a:lnTo>
                    <a:pt x="301" y="174"/>
                  </a:lnTo>
                  <a:lnTo>
                    <a:pt x="276" y="224"/>
                  </a:lnTo>
                  <a:lnTo>
                    <a:pt x="254" y="285"/>
                  </a:lnTo>
                  <a:close/>
                </a:path>
              </a:pathLst>
            </a:custGeom>
            <a:solidFill>
              <a:srgbClr val="808080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35" name="Freeform 86"/>
            <p:cNvSpPr>
              <a:spLocks/>
            </p:cNvSpPr>
            <p:nvPr/>
          </p:nvSpPr>
          <p:spPr bwMode="auto">
            <a:xfrm>
              <a:off x="7967663" y="5167313"/>
              <a:ext cx="444500" cy="666750"/>
            </a:xfrm>
            <a:custGeom>
              <a:avLst/>
              <a:gdLst>
                <a:gd name="T0" fmla="*/ 175 w 560"/>
                <a:gd name="T1" fmla="*/ 18 h 840"/>
                <a:gd name="T2" fmla="*/ 178 w 560"/>
                <a:gd name="T3" fmla="*/ 17 h 840"/>
                <a:gd name="T4" fmla="*/ 187 w 560"/>
                <a:gd name="T5" fmla="*/ 15 h 840"/>
                <a:gd name="T6" fmla="*/ 199 w 560"/>
                <a:gd name="T7" fmla="*/ 12 h 840"/>
                <a:gd name="T8" fmla="*/ 217 w 560"/>
                <a:gd name="T9" fmla="*/ 8 h 840"/>
                <a:gd name="T10" fmla="*/ 238 w 560"/>
                <a:gd name="T11" fmla="*/ 4 h 840"/>
                <a:gd name="T12" fmla="*/ 262 w 560"/>
                <a:gd name="T13" fmla="*/ 2 h 840"/>
                <a:gd name="T14" fmla="*/ 289 w 560"/>
                <a:gd name="T15" fmla="*/ 0 h 840"/>
                <a:gd name="T16" fmla="*/ 318 w 560"/>
                <a:gd name="T17" fmla="*/ 0 h 840"/>
                <a:gd name="T18" fmla="*/ 348 w 560"/>
                <a:gd name="T19" fmla="*/ 2 h 840"/>
                <a:gd name="T20" fmla="*/ 380 w 560"/>
                <a:gd name="T21" fmla="*/ 5 h 840"/>
                <a:gd name="T22" fmla="*/ 413 w 560"/>
                <a:gd name="T23" fmla="*/ 13 h 840"/>
                <a:gd name="T24" fmla="*/ 444 w 560"/>
                <a:gd name="T25" fmla="*/ 24 h 840"/>
                <a:gd name="T26" fmla="*/ 475 w 560"/>
                <a:gd name="T27" fmla="*/ 39 h 840"/>
                <a:gd name="T28" fmla="*/ 506 w 560"/>
                <a:gd name="T29" fmla="*/ 58 h 840"/>
                <a:gd name="T30" fmla="*/ 534 w 560"/>
                <a:gd name="T31" fmla="*/ 83 h 840"/>
                <a:gd name="T32" fmla="*/ 560 w 560"/>
                <a:gd name="T33" fmla="*/ 113 h 840"/>
                <a:gd name="T34" fmla="*/ 424 w 560"/>
                <a:gd name="T35" fmla="*/ 648 h 840"/>
                <a:gd name="T36" fmla="*/ 423 w 560"/>
                <a:gd name="T37" fmla="*/ 650 h 840"/>
                <a:gd name="T38" fmla="*/ 422 w 560"/>
                <a:gd name="T39" fmla="*/ 657 h 840"/>
                <a:gd name="T40" fmla="*/ 418 w 560"/>
                <a:gd name="T41" fmla="*/ 669 h 840"/>
                <a:gd name="T42" fmla="*/ 413 w 560"/>
                <a:gd name="T43" fmla="*/ 683 h 840"/>
                <a:gd name="T44" fmla="*/ 406 w 560"/>
                <a:gd name="T45" fmla="*/ 700 h 840"/>
                <a:gd name="T46" fmla="*/ 396 w 560"/>
                <a:gd name="T47" fmla="*/ 718 h 840"/>
                <a:gd name="T48" fmla="*/ 385 w 560"/>
                <a:gd name="T49" fmla="*/ 737 h 840"/>
                <a:gd name="T50" fmla="*/ 371 w 560"/>
                <a:gd name="T51" fmla="*/ 756 h 840"/>
                <a:gd name="T52" fmla="*/ 355 w 560"/>
                <a:gd name="T53" fmla="*/ 776 h 840"/>
                <a:gd name="T54" fmla="*/ 335 w 560"/>
                <a:gd name="T55" fmla="*/ 793 h 840"/>
                <a:gd name="T56" fmla="*/ 314 w 560"/>
                <a:gd name="T57" fmla="*/ 809 h 840"/>
                <a:gd name="T58" fmla="*/ 288 w 560"/>
                <a:gd name="T59" fmla="*/ 823 h 840"/>
                <a:gd name="T60" fmla="*/ 259 w 560"/>
                <a:gd name="T61" fmla="*/ 833 h 840"/>
                <a:gd name="T62" fmla="*/ 227 w 560"/>
                <a:gd name="T63" fmla="*/ 839 h 840"/>
                <a:gd name="T64" fmla="*/ 191 w 560"/>
                <a:gd name="T65" fmla="*/ 840 h 840"/>
                <a:gd name="T66" fmla="*/ 152 w 560"/>
                <a:gd name="T67" fmla="*/ 836 h 840"/>
                <a:gd name="T68" fmla="*/ 150 w 560"/>
                <a:gd name="T69" fmla="*/ 836 h 840"/>
                <a:gd name="T70" fmla="*/ 144 w 560"/>
                <a:gd name="T71" fmla="*/ 833 h 840"/>
                <a:gd name="T72" fmla="*/ 135 w 560"/>
                <a:gd name="T73" fmla="*/ 831 h 840"/>
                <a:gd name="T74" fmla="*/ 122 w 560"/>
                <a:gd name="T75" fmla="*/ 826 h 840"/>
                <a:gd name="T76" fmla="*/ 108 w 560"/>
                <a:gd name="T77" fmla="*/ 821 h 840"/>
                <a:gd name="T78" fmla="*/ 93 w 560"/>
                <a:gd name="T79" fmla="*/ 813 h 840"/>
                <a:gd name="T80" fmla="*/ 77 w 560"/>
                <a:gd name="T81" fmla="*/ 802 h 840"/>
                <a:gd name="T82" fmla="*/ 61 w 560"/>
                <a:gd name="T83" fmla="*/ 790 h 840"/>
                <a:gd name="T84" fmla="*/ 46 w 560"/>
                <a:gd name="T85" fmla="*/ 773 h 840"/>
                <a:gd name="T86" fmla="*/ 31 w 560"/>
                <a:gd name="T87" fmla="*/ 755 h 840"/>
                <a:gd name="T88" fmla="*/ 19 w 560"/>
                <a:gd name="T89" fmla="*/ 733 h 840"/>
                <a:gd name="T90" fmla="*/ 9 w 560"/>
                <a:gd name="T91" fmla="*/ 708 h 840"/>
                <a:gd name="T92" fmla="*/ 2 w 560"/>
                <a:gd name="T93" fmla="*/ 679 h 840"/>
                <a:gd name="T94" fmla="*/ 0 w 560"/>
                <a:gd name="T95" fmla="*/ 646 h 840"/>
                <a:gd name="T96" fmla="*/ 1 w 560"/>
                <a:gd name="T97" fmla="*/ 609 h 840"/>
                <a:gd name="T98" fmla="*/ 8 w 560"/>
                <a:gd name="T99" fmla="*/ 567 h 840"/>
                <a:gd name="T100" fmla="*/ 175 w 560"/>
                <a:gd name="T101" fmla="*/ 18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60" h="840">
                  <a:moveTo>
                    <a:pt x="175" y="18"/>
                  </a:moveTo>
                  <a:lnTo>
                    <a:pt x="178" y="17"/>
                  </a:lnTo>
                  <a:lnTo>
                    <a:pt x="187" y="15"/>
                  </a:lnTo>
                  <a:lnTo>
                    <a:pt x="199" y="12"/>
                  </a:lnTo>
                  <a:lnTo>
                    <a:pt x="217" y="8"/>
                  </a:lnTo>
                  <a:lnTo>
                    <a:pt x="238" y="4"/>
                  </a:lnTo>
                  <a:lnTo>
                    <a:pt x="262" y="2"/>
                  </a:lnTo>
                  <a:lnTo>
                    <a:pt x="289" y="0"/>
                  </a:lnTo>
                  <a:lnTo>
                    <a:pt x="318" y="0"/>
                  </a:lnTo>
                  <a:lnTo>
                    <a:pt x="348" y="2"/>
                  </a:lnTo>
                  <a:lnTo>
                    <a:pt x="380" y="5"/>
                  </a:lnTo>
                  <a:lnTo>
                    <a:pt x="413" y="13"/>
                  </a:lnTo>
                  <a:lnTo>
                    <a:pt x="444" y="24"/>
                  </a:lnTo>
                  <a:lnTo>
                    <a:pt x="475" y="39"/>
                  </a:lnTo>
                  <a:lnTo>
                    <a:pt x="506" y="58"/>
                  </a:lnTo>
                  <a:lnTo>
                    <a:pt x="534" y="83"/>
                  </a:lnTo>
                  <a:lnTo>
                    <a:pt x="560" y="113"/>
                  </a:lnTo>
                  <a:lnTo>
                    <a:pt x="424" y="648"/>
                  </a:lnTo>
                  <a:lnTo>
                    <a:pt x="423" y="650"/>
                  </a:lnTo>
                  <a:lnTo>
                    <a:pt x="422" y="657"/>
                  </a:lnTo>
                  <a:lnTo>
                    <a:pt x="418" y="669"/>
                  </a:lnTo>
                  <a:lnTo>
                    <a:pt x="413" y="683"/>
                  </a:lnTo>
                  <a:lnTo>
                    <a:pt x="406" y="700"/>
                  </a:lnTo>
                  <a:lnTo>
                    <a:pt x="396" y="718"/>
                  </a:lnTo>
                  <a:lnTo>
                    <a:pt x="385" y="737"/>
                  </a:lnTo>
                  <a:lnTo>
                    <a:pt x="371" y="756"/>
                  </a:lnTo>
                  <a:lnTo>
                    <a:pt x="355" y="776"/>
                  </a:lnTo>
                  <a:lnTo>
                    <a:pt x="335" y="793"/>
                  </a:lnTo>
                  <a:lnTo>
                    <a:pt x="314" y="809"/>
                  </a:lnTo>
                  <a:lnTo>
                    <a:pt x="288" y="823"/>
                  </a:lnTo>
                  <a:lnTo>
                    <a:pt x="259" y="833"/>
                  </a:lnTo>
                  <a:lnTo>
                    <a:pt x="227" y="839"/>
                  </a:lnTo>
                  <a:lnTo>
                    <a:pt x="191" y="840"/>
                  </a:lnTo>
                  <a:lnTo>
                    <a:pt x="152" y="836"/>
                  </a:lnTo>
                  <a:lnTo>
                    <a:pt x="150" y="836"/>
                  </a:lnTo>
                  <a:lnTo>
                    <a:pt x="144" y="833"/>
                  </a:lnTo>
                  <a:lnTo>
                    <a:pt x="135" y="831"/>
                  </a:lnTo>
                  <a:lnTo>
                    <a:pt x="122" y="826"/>
                  </a:lnTo>
                  <a:lnTo>
                    <a:pt x="108" y="821"/>
                  </a:lnTo>
                  <a:lnTo>
                    <a:pt x="93" y="813"/>
                  </a:lnTo>
                  <a:lnTo>
                    <a:pt x="77" y="802"/>
                  </a:lnTo>
                  <a:lnTo>
                    <a:pt x="61" y="790"/>
                  </a:lnTo>
                  <a:lnTo>
                    <a:pt x="46" y="773"/>
                  </a:lnTo>
                  <a:lnTo>
                    <a:pt x="31" y="755"/>
                  </a:lnTo>
                  <a:lnTo>
                    <a:pt x="19" y="733"/>
                  </a:lnTo>
                  <a:lnTo>
                    <a:pt x="9" y="708"/>
                  </a:lnTo>
                  <a:lnTo>
                    <a:pt x="2" y="679"/>
                  </a:lnTo>
                  <a:lnTo>
                    <a:pt x="0" y="646"/>
                  </a:lnTo>
                  <a:lnTo>
                    <a:pt x="1" y="609"/>
                  </a:lnTo>
                  <a:lnTo>
                    <a:pt x="8" y="567"/>
                  </a:lnTo>
                  <a:lnTo>
                    <a:pt x="175" y="18"/>
                  </a:lnTo>
                  <a:close/>
                </a:path>
              </a:pathLst>
            </a:custGeom>
            <a:solidFill>
              <a:srgbClr val="FFE600"/>
            </a:solidFill>
            <a:ln w="9525">
              <a:solidFill>
                <a:srgbClr val="FFE6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grpSp>
        <p:nvGrpSpPr>
          <p:cNvPr id="236" name="Group 235"/>
          <p:cNvGrpSpPr/>
          <p:nvPr/>
        </p:nvGrpSpPr>
        <p:grpSpPr>
          <a:xfrm rot="14547676">
            <a:off x="4722399" y="2227050"/>
            <a:ext cx="465527" cy="905128"/>
            <a:chOff x="7908926" y="4624388"/>
            <a:chExt cx="655638" cy="1274763"/>
          </a:xfrm>
        </p:grpSpPr>
        <p:sp>
          <p:nvSpPr>
            <p:cNvPr id="237" name="Freeform 85"/>
            <p:cNvSpPr>
              <a:spLocks/>
            </p:cNvSpPr>
            <p:nvPr/>
          </p:nvSpPr>
          <p:spPr bwMode="auto">
            <a:xfrm>
              <a:off x="7908926" y="4624388"/>
              <a:ext cx="655638" cy="1274763"/>
            </a:xfrm>
            <a:custGeom>
              <a:avLst/>
              <a:gdLst>
                <a:gd name="T0" fmla="*/ 12 w 828"/>
                <a:gd name="T1" fmla="*/ 1205 h 1606"/>
                <a:gd name="T2" fmla="*/ 8 w 828"/>
                <a:gd name="T3" fmla="*/ 1220 h 1606"/>
                <a:gd name="T4" fmla="*/ 4 w 828"/>
                <a:gd name="T5" fmla="*/ 1261 h 1606"/>
                <a:gd name="T6" fmla="*/ 0 w 828"/>
                <a:gd name="T7" fmla="*/ 1318 h 1606"/>
                <a:gd name="T8" fmla="*/ 6 w 828"/>
                <a:gd name="T9" fmla="*/ 1385 h 1606"/>
                <a:gd name="T10" fmla="*/ 25 w 828"/>
                <a:gd name="T11" fmla="*/ 1454 h 1606"/>
                <a:gd name="T12" fmla="*/ 61 w 828"/>
                <a:gd name="T13" fmla="*/ 1519 h 1606"/>
                <a:gd name="T14" fmla="*/ 123 w 828"/>
                <a:gd name="T15" fmla="*/ 1570 h 1606"/>
                <a:gd name="T16" fmla="*/ 212 w 828"/>
                <a:gd name="T17" fmla="*/ 1601 h 1606"/>
                <a:gd name="T18" fmla="*/ 224 w 828"/>
                <a:gd name="T19" fmla="*/ 1604 h 1606"/>
                <a:gd name="T20" fmla="*/ 255 w 828"/>
                <a:gd name="T21" fmla="*/ 1606 h 1606"/>
                <a:gd name="T22" fmla="*/ 301 w 828"/>
                <a:gd name="T23" fmla="*/ 1603 h 1606"/>
                <a:gd name="T24" fmla="*/ 358 w 828"/>
                <a:gd name="T25" fmla="*/ 1589 h 1606"/>
                <a:gd name="T26" fmla="*/ 419 w 828"/>
                <a:gd name="T27" fmla="*/ 1558 h 1606"/>
                <a:gd name="T28" fmla="*/ 479 w 828"/>
                <a:gd name="T29" fmla="*/ 1506 h 1606"/>
                <a:gd name="T30" fmla="*/ 534 w 828"/>
                <a:gd name="T31" fmla="*/ 1426 h 1606"/>
                <a:gd name="T32" fmla="*/ 579 w 828"/>
                <a:gd name="T33" fmla="*/ 1315 h 1606"/>
                <a:gd name="T34" fmla="*/ 808 w 828"/>
                <a:gd name="T35" fmla="*/ 380 h 1606"/>
                <a:gd name="T36" fmla="*/ 815 w 828"/>
                <a:gd name="T37" fmla="*/ 352 h 1606"/>
                <a:gd name="T38" fmla="*/ 823 w 828"/>
                <a:gd name="T39" fmla="*/ 305 h 1606"/>
                <a:gd name="T40" fmla="*/ 828 w 828"/>
                <a:gd name="T41" fmla="*/ 245 h 1606"/>
                <a:gd name="T42" fmla="*/ 821 w 828"/>
                <a:gd name="T43" fmla="*/ 179 h 1606"/>
                <a:gd name="T44" fmla="*/ 799 w 828"/>
                <a:gd name="T45" fmla="*/ 114 h 1606"/>
                <a:gd name="T46" fmla="*/ 754 w 828"/>
                <a:gd name="T47" fmla="*/ 57 h 1606"/>
                <a:gd name="T48" fmla="*/ 682 w 828"/>
                <a:gd name="T49" fmla="*/ 17 h 1606"/>
                <a:gd name="T50" fmla="*/ 631 w 828"/>
                <a:gd name="T51" fmla="*/ 3 h 1606"/>
                <a:gd name="T52" fmla="*/ 609 w 828"/>
                <a:gd name="T53" fmla="*/ 1 h 1606"/>
                <a:gd name="T54" fmla="*/ 567 w 828"/>
                <a:gd name="T55" fmla="*/ 0 h 1606"/>
                <a:gd name="T56" fmla="*/ 514 w 828"/>
                <a:gd name="T57" fmla="*/ 5 h 1606"/>
                <a:gd name="T58" fmla="*/ 453 w 828"/>
                <a:gd name="T59" fmla="*/ 26 h 1606"/>
                <a:gd name="T60" fmla="*/ 390 w 828"/>
                <a:gd name="T61" fmla="*/ 65 h 1606"/>
                <a:gd name="T62" fmla="*/ 329 w 828"/>
                <a:gd name="T63" fmla="*/ 130 h 1606"/>
                <a:gd name="T64" fmla="*/ 276 w 828"/>
                <a:gd name="T65" fmla="*/ 224 h 1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28" h="1606">
                  <a:moveTo>
                    <a:pt x="254" y="285"/>
                  </a:moveTo>
                  <a:lnTo>
                    <a:pt x="12" y="1205"/>
                  </a:lnTo>
                  <a:lnTo>
                    <a:pt x="11" y="1209"/>
                  </a:lnTo>
                  <a:lnTo>
                    <a:pt x="8" y="1220"/>
                  </a:lnTo>
                  <a:lnTo>
                    <a:pt x="6" y="1238"/>
                  </a:lnTo>
                  <a:lnTo>
                    <a:pt x="4" y="1261"/>
                  </a:lnTo>
                  <a:lnTo>
                    <a:pt x="2" y="1287"/>
                  </a:lnTo>
                  <a:lnTo>
                    <a:pt x="0" y="1318"/>
                  </a:lnTo>
                  <a:lnTo>
                    <a:pt x="2" y="1350"/>
                  </a:lnTo>
                  <a:lnTo>
                    <a:pt x="6" y="1385"/>
                  </a:lnTo>
                  <a:lnTo>
                    <a:pt x="13" y="1419"/>
                  </a:lnTo>
                  <a:lnTo>
                    <a:pt x="25" y="1454"/>
                  </a:lnTo>
                  <a:lnTo>
                    <a:pt x="41" y="1487"/>
                  </a:lnTo>
                  <a:lnTo>
                    <a:pt x="61" y="1519"/>
                  </a:lnTo>
                  <a:lnTo>
                    <a:pt x="89" y="1546"/>
                  </a:lnTo>
                  <a:lnTo>
                    <a:pt x="123" y="1570"/>
                  </a:lnTo>
                  <a:lnTo>
                    <a:pt x="164" y="1589"/>
                  </a:lnTo>
                  <a:lnTo>
                    <a:pt x="212" y="1601"/>
                  </a:lnTo>
                  <a:lnTo>
                    <a:pt x="216" y="1603"/>
                  </a:lnTo>
                  <a:lnTo>
                    <a:pt x="224" y="1604"/>
                  </a:lnTo>
                  <a:lnTo>
                    <a:pt x="238" y="1605"/>
                  </a:lnTo>
                  <a:lnTo>
                    <a:pt x="255" y="1606"/>
                  </a:lnTo>
                  <a:lnTo>
                    <a:pt x="277" y="1605"/>
                  </a:lnTo>
                  <a:lnTo>
                    <a:pt x="301" y="1603"/>
                  </a:lnTo>
                  <a:lnTo>
                    <a:pt x="329" y="1597"/>
                  </a:lnTo>
                  <a:lnTo>
                    <a:pt x="358" y="1589"/>
                  </a:lnTo>
                  <a:lnTo>
                    <a:pt x="388" y="1576"/>
                  </a:lnTo>
                  <a:lnTo>
                    <a:pt x="419" y="1558"/>
                  </a:lnTo>
                  <a:lnTo>
                    <a:pt x="449" y="1536"/>
                  </a:lnTo>
                  <a:lnTo>
                    <a:pt x="479" y="1506"/>
                  </a:lnTo>
                  <a:lnTo>
                    <a:pt x="507" y="1470"/>
                  </a:lnTo>
                  <a:lnTo>
                    <a:pt x="534" y="1426"/>
                  </a:lnTo>
                  <a:lnTo>
                    <a:pt x="558" y="1376"/>
                  </a:lnTo>
                  <a:lnTo>
                    <a:pt x="579" y="1315"/>
                  </a:lnTo>
                  <a:lnTo>
                    <a:pt x="807" y="383"/>
                  </a:lnTo>
                  <a:lnTo>
                    <a:pt x="808" y="380"/>
                  </a:lnTo>
                  <a:lnTo>
                    <a:pt x="812" y="369"/>
                  </a:lnTo>
                  <a:lnTo>
                    <a:pt x="815" y="352"/>
                  </a:lnTo>
                  <a:lnTo>
                    <a:pt x="820" y="331"/>
                  </a:lnTo>
                  <a:lnTo>
                    <a:pt x="823" y="305"/>
                  </a:lnTo>
                  <a:lnTo>
                    <a:pt x="827" y="276"/>
                  </a:lnTo>
                  <a:lnTo>
                    <a:pt x="828" y="245"/>
                  </a:lnTo>
                  <a:lnTo>
                    <a:pt x="827" y="213"/>
                  </a:lnTo>
                  <a:lnTo>
                    <a:pt x="821" y="179"/>
                  </a:lnTo>
                  <a:lnTo>
                    <a:pt x="813" y="146"/>
                  </a:lnTo>
                  <a:lnTo>
                    <a:pt x="799" y="114"/>
                  </a:lnTo>
                  <a:lnTo>
                    <a:pt x="779" y="85"/>
                  </a:lnTo>
                  <a:lnTo>
                    <a:pt x="754" y="57"/>
                  </a:lnTo>
                  <a:lnTo>
                    <a:pt x="723" y="34"/>
                  </a:lnTo>
                  <a:lnTo>
                    <a:pt x="682" y="17"/>
                  </a:lnTo>
                  <a:lnTo>
                    <a:pt x="634" y="4"/>
                  </a:lnTo>
                  <a:lnTo>
                    <a:pt x="631" y="3"/>
                  </a:lnTo>
                  <a:lnTo>
                    <a:pt x="623" y="2"/>
                  </a:lnTo>
                  <a:lnTo>
                    <a:pt x="609" y="1"/>
                  </a:lnTo>
                  <a:lnTo>
                    <a:pt x="590" y="0"/>
                  </a:lnTo>
                  <a:lnTo>
                    <a:pt x="567" y="0"/>
                  </a:lnTo>
                  <a:lnTo>
                    <a:pt x="542" y="1"/>
                  </a:lnTo>
                  <a:lnTo>
                    <a:pt x="514" y="5"/>
                  </a:lnTo>
                  <a:lnTo>
                    <a:pt x="484" y="14"/>
                  </a:lnTo>
                  <a:lnTo>
                    <a:pt x="453" y="26"/>
                  </a:lnTo>
                  <a:lnTo>
                    <a:pt x="422" y="43"/>
                  </a:lnTo>
                  <a:lnTo>
                    <a:pt x="390" y="65"/>
                  </a:lnTo>
                  <a:lnTo>
                    <a:pt x="359" y="94"/>
                  </a:lnTo>
                  <a:lnTo>
                    <a:pt x="329" y="130"/>
                  </a:lnTo>
                  <a:lnTo>
                    <a:pt x="301" y="174"/>
                  </a:lnTo>
                  <a:lnTo>
                    <a:pt x="276" y="224"/>
                  </a:lnTo>
                  <a:lnTo>
                    <a:pt x="254" y="285"/>
                  </a:lnTo>
                  <a:close/>
                </a:path>
              </a:pathLst>
            </a:custGeom>
            <a:solidFill>
              <a:srgbClr val="808080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38" name="Freeform 86"/>
            <p:cNvSpPr>
              <a:spLocks/>
            </p:cNvSpPr>
            <p:nvPr/>
          </p:nvSpPr>
          <p:spPr bwMode="auto">
            <a:xfrm>
              <a:off x="7967663" y="5167313"/>
              <a:ext cx="444500" cy="666750"/>
            </a:xfrm>
            <a:custGeom>
              <a:avLst/>
              <a:gdLst>
                <a:gd name="T0" fmla="*/ 175 w 560"/>
                <a:gd name="T1" fmla="*/ 18 h 840"/>
                <a:gd name="T2" fmla="*/ 178 w 560"/>
                <a:gd name="T3" fmla="*/ 17 h 840"/>
                <a:gd name="T4" fmla="*/ 187 w 560"/>
                <a:gd name="T5" fmla="*/ 15 h 840"/>
                <a:gd name="T6" fmla="*/ 199 w 560"/>
                <a:gd name="T7" fmla="*/ 12 h 840"/>
                <a:gd name="T8" fmla="*/ 217 w 560"/>
                <a:gd name="T9" fmla="*/ 8 h 840"/>
                <a:gd name="T10" fmla="*/ 238 w 560"/>
                <a:gd name="T11" fmla="*/ 4 h 840"/>
                <a:gd name="T12" fmla="*/ 262 w 560"/>
                <a:gd name="T13" fmla="*/ 2 h 840"/>
                <a:gd name="T14" fmla="*/ 289 w 560"/>
                <a:gd name="T15" fmla="*/ 0 h 840"/>
                <a:gd name="T16" fmla="*/ 318 w 560"/>
                <a:gd name="T17" fmla="*/ 0 h 840"/>
                <a:gd name="T18" fmla="*/ 348 w 560"/>
                <a:gd name="T19" fmla="*/ 2 h 840"/>
                <a:gd name="T20" fmla="*/ 380 w 560"/>
                <a:gd name="T21" fmla="*/ 5 h 840"/>
                <a:gd name="T22" fmla="*/ 413 w 560"/>
                <a:gd name="T23" fmla="*/ 13 h 840"/>
                <a:gd name="T24" fmla="*/ 444 w 560"/>
                <a:gd name="T25" fmla="*/ 24 h 840"/>
                <a:gd name="T26" fmla="*/ 475 w 560"/>
                <a:gd name="T27" fmla="*/ 39 h 840"/>
                <a:gd name="T28" fmla="*/ 506 w 560"/>
                <a:gd name="T29" fmla="*/ 58 h 840"/>
                <a:gd name="T30" fmla="*/ 534 w 560"/>
                <a:gd name="T31" fmla="*/ 83 h 840"/>
                <a:gd name="T32" fmla="*/ 560 w 560"/>
                <a:gd name="T33" fmla="*/ 113 h 840"/>
                <a:gd name="T34" fmla="*/ 424 w 560"/>
                <a:gd name="T35" fmla="*/ 648 h 840"/>
                <a:gd name="T36" fmla="*/ 423 w 560"/>
                <a:gd name="T37" fmla="*/ 650 h 840"/>
                <a:gd name="T38" fmla="*/ 422 w 560"/>
                <a:gd name="T39" fmla="*/ 657 h 840"/>
                <a:gd name="T40" fmla="*/ 418 w 560"/>
                <a:gd name="T41" fmla="*/ 669 h 840"/>
                <a:gd name="T42" fmla="*/ 413 w 560"/>
                <a:gd name="T43" fmla="*/ 683 h 840"/>
                <a:gd name="T44" fmla="*/ 406 w 560"/>
                <a:gd name="T45" fmla="*/ 700 h 840"/>
                <a:gd name="T46" fmla="*/ 396 w 560"/>
                <a:gd name="T47" fmla="*/ 718 h 840"/>
                <a:gd name="T48" fmla="*/ 385 w 560"/>
                <a:gd name="T49" fmla="*/ 737 h 840"/>
                <a:gd name="T50" fmla="*/ 371 w 560"/>
                <a:gd name="T51" fmla="*/ 756 h 840"/>
                <a:gd name="T52" fmla="*/ 355 w 560"/>
                <a:gd name="T53" fmla="*/ 776 h 840"/>
                <a:gd name="T54" fmla="*/ 335 w 560"/>
                <a:gd name="T55" fmla="*/ 793 h 840"/>
                <a:gd name="T56" fmla="*/ 314 w 560"/>
                <a:gd name="T57" fmla="*/ 809 h 840"/>
                <a:gd name="T58" fmla="*/ 288 w 560"/>
                <a:gd name="T59" fmla="*/ 823 h 840"/>
                <a:gd name="T60" fmla="*/ 259 w 560"/>
                <a:gd name="T61" fmla="*/ 833 h 840"/>
                <a:gd name="T62" fmla="*/ 227 w 560"/>
                <a:gd name="T63" fmla="*/ 839 h 840"/>
                <a:gd name="T64" fmla="*/ 191 w 560"/>
                <a:gd name="T65" fmla="*/ 840 h 840"/>
                <a:gd name="T66" fmla="*/ 152 w 560"/>
                <a:gd name="T67" fmla="*/ 836 h 840"/>
                <a:gd name="T68" fmla="*/ 150 w 560"/>
                <a:gd name="T69" fmla="*/ 836 h 840"/>
                <a:gd name="T70" fmla="*/ 144 w 560"/>
                <a:gd name="T71" fmla="*/ 833 h 840"/>
                <a:gd name="T72" fmla="*/ 135 w 560"/>
                <a:gd name="T73" fmla="*/ 831 h 840"/>
                <a:gd name="T74" fmla="*/ 122 w 560"/>
                <a:gd name="T75" fmla="*/ 826 h 840"/>
                <a:gd name="T76" fmla="*/ 108 w 560"/>
                <a:gd name="T77" fmla="*/ 821 h 840"/>
                <a:gd name="T78" fmla="*/ 93 w 560"/>
                <a:gd name="T79" fmla="*/ 813 h 840"/>
                <a:gd name="T80" fmla="*/ 77 w 560"/>
                <a:gd name="T81" fmla="*/ 802 h 840"/>
                <a:gd name="T82" fmla="*/ 61 w 560"/>
                <a:gd name="T83" fmla="*/ 790 h 840"/>
                <a:gd name="T84" fmla="*/ 46 w 560"/>
                <a:gd name="T85" fmla="*/ 773 h 840"/>
                <a:gd name="T86" fmla="*/ 31 w 560"/>
                <a:gd name="T87" fmla="*/ 755 h 840"/>
                <a:gd name="T88" fmla="*/ 19 w 560"/>
                <a:gd name="T89" fmla="*/ 733 h 840"/>
                <a:gd name="T90" fmla="*/ 9 w 560"/>
                <a:gd name="T91" fmla="*/ 708 h 840"/>
                <a:gd name="T92" fmla="*/ 2 w 560"/>
                <a:gd name="T93" fmla="*/ 679 h 840"/>
                <a:gd name="T94" fmla="*/ 0 w 560"/>
                <a:gd name="T95" fmla="*/ 646 h 840"/>
                <a:gd name="T96" fmla="*/ 1 w 560"/>
                <a:gd name="T97" fmla="*/ 609 h 840"/>
                <a:gd name="T98" fmla="*/ 8 w 560"/>
                <a:gd name="T99" fmla="*/ 567 h 840"/>
                <a:gd name="T100" fmla="*/ 175 w 560"/>
                <a:gd name="T101" fmla="*/ 18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60" h="840">
                  <a:moveTo>
                    <a:pt x="175" y="18"/>
                  </a:moveTo>
                  <a:lnTo>
                    <a:pt x="178" y="17"/>
                  </a:lnTo>
                  <a:lnTo>
                    <a:pt x="187" y="15"/>
                  </a:lnTo>
                  <a:lnTo>
                    <a:pt x="199" y="12"/>
                  </a:lnTo>
                  <a:lnTo>
                    <a:pt x="217" y="8"/>
                  </a:lnTo>
                  <a:lnTo>
                    <a:pt x="238" y="4"/>
                  </a:lnTo>
                  <a:lnTo>
                    <a:pt x="262" y="2"/>
                  </a:lnTo>
                  <a:lnTo>
                    <a:pt x="289" y="0"/>
                  </a:lnTo>
                  <a:lnTo>
                    <a:pt x="318" y="0"/>
                  </a:lnTo>
                  <a:lnTo>
                    <a:pt x="348" y="2"/>
                  </a:lnTo>
                  <a:lnTo>
                    <a:pt x="380" y="5"/>
                  </a:lnTo>
                  <a:lnTo>
                    <a:pt x="413" y="13"/>
                  </a:lnTo>
                  <a:lnTo>
                    <a:pt x="444" y="24"/>
                  </a:lnTo>
                  <a:lnTo>
                    <a:pt x="475" y="39"/>
                  </a:lnTo>
                  <a:lnTo>
                    <a:pt x="506" y="58"/>
                  </a:lnTo>
                  <a:lnTo>
                    <a:pt x="534" y="83"/>
                  </a:lnTo>
                  <a:lnTo>
                    <a:pt x="560" y="113"/>
                  </a:lnTo>
                  <a:lnTo>
                    <a:pt x="424" y="648"/>
                  </a:lnTo>
                  <a:lnTo>
                    <a:pt x="423" y="650"/>
                  </a:lnTo>
                  <a:lnTo>
                    <a:pt x="422" y="657"/>
                  </a:lnTo>
                  <a:lnTo>
                    <a:pt x="418" y="669"/>
                  </a:lnTo>
                  <a:lnTo>
                    <a:pt x="413" y="683"/>
                  </a:lnTo>
                  <a:lnTo>
                    <a:pt x="406" y="700"/>
                  </a:lnTo>
                  <a:lnTo>
                    <a:pt x="396" y="718"/>
                  </a:lnTo>
                  <a:lnTo>
                    <a:pt x="385" y="737"/>
                  </a:lnTo>
                  <a:lnTo>
                    <a:pt x="371" y="756"/>
                  </a:lnTo>
                  <a:lnTo>
                    <a:pt x="355" y="776"/>
                  </a:lnTo>
                  <a:lnTo>
                    <a:pt x="335" y="793"/>
                  </a:lnTo>
                  <a:lnTo>
                    <a:pt x="314" y="809"/>
                  </a:lnTo>
                  <a:lnTo>
                    <a:pt x="288" y="823"/>
                  </a:lnTo>
                  <a:lnTo>
                    <a:pt x="259" y="833"/>
                  </a:lnTo>
                  <a:lnTo>
                    <a:pt x="227" y="839"/>
                  </a:lnTo>
                  <a:lnTo>
                    <a:pt x="191" y="840"/>
                  </a:lnTo>
                  <a:lnTo>
                    <a:pt x="152" y="836"/>
                  </a:lnTo>
                  <a:lnTo>
                    <a:pt x="150" y="836"/>
                  </a:lnTo>
                  <a:lnTo>
                    <a:pt x="144" y="833"/>
                  </a:lnTo>
                  <a:lnTo>
                    <a:pt x="135" y="831"/>
                  </a:lnTo>
                  <a:lnTo>
                    <a:pt x="122" y="826"/>
                  </a:lnTo>
                  <a:lnTo>
                    <a:pt x="108" y="821"/>
                  </a:lnTo>
                  <a:lnTo>
                    <a:pt x="93" y="813"/>
                  </a:lnTo>
                  <a:lnTo>
                    <a:pt x="77" y="802"/>
                  </a:lnTo>
                  <a:lnTo>
                    <a:pt x="61" y="790"/>
                  </a:lnTo>
                  <a:lnTo>
                    <a:pt x="46" y="773"/>
                  </a:lnTo>
                  <a:lnTo>
                    <a:pt x="31" y="755"/>
                  </a:lnTo>
                  <a:lnTo>
                    <a:pt x="19" y="733"/>
                  </a:lnTo>
                  <a:lnTo>
                    <a:pt x="9" y="708"/>
                  </a:lnTo>
                  <a:lnTo>
                    <a:pt x="2" y="679"/>
                  </a:lnTo>
                  <a:lnTo>
                    <a:pt x="0" y="646"/>
                  </a:lnTo>
                  <a:lnTo>
                    <a:pt x="1" y="609"/>
                  </a:lnTo>
                  <a:lnTo>
                    <a:pt x="8" y="567"/>
                  </a:lnTo>
                  <a:lnTo>
                    <a:pt x="175" y="18"/>
                  </a:lnTo>
                  <a:close/>
                </a:path>
              </a:pathLst>
            </a:custGeom>
            <a:solidFill>
              <a:srgbClr val="FFE600"/>
            </a:solidFill>
            <a:ln w="9525">
              <a:solidFill>
                <a:srgbClr val="FFE6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grpSp>
        <p:nvGrpSpPr>
          <p:cNvPr id="239" name="Group 238"/>
          <p:cNvGrpSpPr/>
          <p:nvPr/>
        </p:nvGrpSpPr>
        <p:grpSpPr>
          <a:xfrm rot="8867684">
            <a:off x="3936273" y="1923029"/>
            <a:ext cx="465527" cy="905128"/>
            <a:chOff x="7908926" y="4624388"/>
            <a:chExt cx="655638" cy="1274763"/>
          </a:xfrm>
        </p:grpSpPr>
        <p:sp>
          <p:nvSpPr>
            <p:cNvPr id="240" name="Freeform 85"/>
            <p:cNvSpPr>
              <a:spLocks/>
            </p:cNvSpPr>
            <p:nvPr/>
          </p:nvSpPr>
          <p:spPr bwMode="auto">
            <a:xfrm>
              <a:off x="7908926" y="4624388"/>
              <a:ext cx="655638" cy="1274763"/>
            </a:xfrm>
            <a:custGeom>
              <a:avLst/>
              <a:gdLst>
                <a:gd name="T0" fmla="*/ 12 w 828"/>
                <a:gd name="T1" fmla="*/ 1205 h 1606"/>
                <a:gd name="T2" fmla="*/ 8 w 828"/>
                <a:gd name="T3" fmla="*/ 1220 h 1606"/>
                <a:gd name="T4" fmla="*/ 4 w 828"/>
                <a:gd name="T5" fmla="*/ 1261 h 1606"/>
                <a:gd name="T6" fmla="*/ 0 w 828"/>
                <a:gd name="T7" fmla="*/ 1318 h 1606"/>
                <a:gd name="T8" fmla="*/ 6 w 828"/>
                <a:gd name="T9" fmla="*/ 1385 h 1606"/>
                <a:gd name="T10" fmla="*/ 25 w 828"/>
                <a:gd name="T11" fmla="*/ 1454 h 1606"/>
                <a:gd name="T12" fmla="*/ 61 w 828"/>
                <a:gd name="T13" fmla="*/ 1519 h 1606"/>
                <a:gd name="T14" fmla="*/ 123 w 828"/>
                <a:gd name="T15" fmla="*/ 1570 h 1606"/>
                <a:gd name="T16" fmla="*/ 212 w 828"/>
                <a:gd name="T17" fmla="*/ 1601 h 1606"/>
                <a:gd name="T18" fmla="*/ 224 w 828"/>
                <a:gd name="T19" fmla="*/ 1604 h 1606"/>
                <a:gd name="T20" fmla="*/ 255 w 828"/>
                <a:gd name="T21" fmla="*/ 1606 h 1606"/>
                <a:gd name="T22" fmla="*/ 301 w 828"/>
                <a:gd name="T23" fmla="*/ 1603 h 1606"/>
                <a:gd name="T24" fmla="*/ 358 w 828"/>
                <a:gd name="T25" fmla="*/ 1589 h 1606"/>
                <a:gd name="T26" fmla="*/ 419 w 828"/>
                <a:gd name="T27" fmla="*/ 1558 h 1606"/>
                <a:gd name="T28" fmla="*/ 479 w 828"/>
                <a:gd name="T29" fmla="*/ 1506 h 1606"/>
                <a:gd name="T30" fmla="*/ 534 w 828"/>
                <a:gd name="T31" fmla="*/ 1426 h 1606"/>
                <a:gd name="T32" fmla="*/ 579 w 828"/>
                <a:gd name="T33" fmla="*/ 1315 h 1606"/>
                <a:gd name="T34" fmla="*/ 808 w 828"/>
                <a:gd name="T35" fmla="*/ 380 h 1606"/>
                <a:gd name="T36" fmla="*/ 815 w 828"/>
                <a:gd name="T37" fmla="*/ 352 h 1606"/>
                <a:gd name="T38" fmla="*/ 823 w 828"/>
                <a:gd name="T39" fmla="*/ 305 h 1606"/>
                <a:gd name="T40" fmla="*/ 828 w 828"/>
                <a:gd name="T41" fmla="*/ 245 h 1606"/>
                <a:gd name="T42" fmla="*/ 821 w 828"/>
                <a:gd name="T43" fmla="*/ 179 h 1606"/>
                <a:gd name="T44" fmla="*/ 799 w 828"/>
                <a:gd name="T45" fmla="*/ 114 h 1606"/>
                <a:gd name="T46" fmla="*/ 754 w 828"/>
                <a:gd name="T47" fmla="*/ 57 h 1606"/>
                <a:gd name="T48" fmla="*/ 682 w 828"/>
                <a:gd name="T49" fmla="*/ 17 h 1606"/>
                <a:gd name="T50" fmla="*/ 631 w 828"/>
                <a:gd name="T51" fmla="*/ 3 h 1606"/>
                <a:gd name="T52" fmla="*/ 609 w 828"/>
                <a:gd name="T53" fmla="*/ 1 h 1606"/>
                <a:gd name="T54" fmla="*/ 567 w 828"/>
                <a:gd name="T55" fmla="*/ 0 h 1606"/>
                <a:gd name="T56" fmla="*/ 514 w 828"/>
                <a:gd name="T57" fmla="*/ 5 h 1606"/>
                <a:gd name="T58" fmla="*/ 453 w 828"/>
                <a:gd name="T59" fmla="*/ 26 h 1606"/>
                <a:gd name="T60" fmla="*/ 390 w 828"/>
                <a:gd name="T61" fmla="*/ 65 h 1606"/>
                <a:gd name="T62" fmla="*/ 329 w 828"/>
                <a:gd name="T63" fmla="*/ 130 h 1606"/>
                <a:gd name="T64" fmla="*/ 276 w 828"/>
                <a:gd name="T65" fmla="*/ 224 h 1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28" h="1606">
                  <a:moveTo>
                    <a:pt x="254" y="285"/>
                  </a:moveTo>
                  <a:lnTo>
                    <a:pt x="12" y="1205"/>
                  </a:lnTo>
                  <a:lnTo>
                    <a:pt x="11" y="1209"/>
                  </a:lnTo>
                  <a:lnTo>
                    <a:pt x="8" y="1220"/>
                  </a:lnTo>
                  <a:lnTo>
                    <a:pt x="6" y="1238"/>
                  </a:lnTo>
                  <a:lnTo>
                    <a:pt x="4" y="1261"/>
                  </a:lnTo>
                  <a:lnTo>
                    <a:pt x="2" y="1287"/>
                  </a:lnTo>
                  <a:lnTo>
                    <a:pt x="0" y="1318"/>
                  </a:lnTo>
                  <a:lnTo>
                    <a:pt x="2" y="1350"/>
                  </a:lnTo>
                  <a:lnTo>
                    <a:pt x="6" y="1385"/>
                  </a:lnTo>
                  <a:lnTo>
                    <a:pt x="13" y="1419"/>
                  </a:lnTo>
                  <a:lnTo>
                    <a:pt x="25" y="1454"/>
                  </a:lnTo>
                  <a:lnTo>
                    <a:pt x="41" y="1487"/>
                  </a:lnTo>
                  <a:lnTo>
                    <a:pt x="61" y="1519"/>
                  </a:lnTo>
                  <a:lnTo>
                    <a:pt x="89" y="1546"/>
                  </a:lnTo>
                  <a:lnTo>
                    <a:pt x="123" y="1570"/>
                  </a:lnTo>
                  <a:lnTo>
                    <a:pt x="164" y="1589"/>
                  </a:lnTo>
                  <a:lnTo>
                    <a:pt x="212" y="1601"/>
                  </a:lnTo>
                  <a:lnTo>
                    <a:pt x="216" y="1603"/>
                  </a:lnTo>
                  <a:lnTo>
                    <a:pt x="224" y="1604"/>
                  </a:lnTo>
                  <a:lnTo>
                    <a:pt x="238" y="1605"/>
                  </a:lnTo>
                  <a:lnTo>
                    <a:pt x="255" y="1606"/>
                  </a:lnTo>
                  <a:lnTo>
                    <a:pt x="277" y="1605"/>
                  </a:lnTo>
                  <a:lnTo>
                    <a:pt x="301" y="1603"/>
                  </a:lnTo>
                  <a:lnTo>
                    <a:pt x="329" y="1597"/>
                  </a:lnTo>
                  <a:lnTo>
                    <a:pt x="358" y="1589"/>
                  </a:lnTo>
                  <a:lnTo>
                    <a:pt x="388" y="1576"/>
                  </a:lnTo>
                  <a:lnTo>
                    <a:pt x="419" y="1558"/>
                  </a:lnTo>
                  <a:lnTo>
                    <a:pt x="449" y="1536"/>
                  </a:lnTo>
                  <a:lnTo>
                    <a:pt x="479" y="1506"/>
                  </a:lnTo>
                  <a:lnTo>
                    <a:pt x="507" y="1470"/>
                  </a:lnTo>
                  <a:lnTo>
                    <a:pt x="534" y="1426"/>
                  </a:lnTo>
                  <a:lnTo>
                    <a:pt x="558" y="1376"/>
                  </a:lnTo>
                  <a:lnTo>
                    <a:pt x="579" y="1315"/>
                  </a:lnTo>
                  <a:lnTo>
                    <a:pt x="807" y="383"/>
                  </a:lnTo>
                  <a:lnTo>
                    <a:pt x="808" y="380"/>
                  </a:lnTo>
                  <a:lnTo>
                    <a:pt x="812" y="369"/>
                  </a:lnTo>
                  <a:lnTo>
                    <a:pt x="815" y="352"/>
                  </a:lnTo>
                  <a:lnTo>
                    <a:pt x="820" y="331"/>
                  </a:lnTo>
                  <a:lnTo>
                    <a:pt x="823" y="305"/>
                  </a:lnTo>
                  <a:lnTo>
                    <a:pt x="827" y="276"/>
                  </a:lnTo>
                  <a:lnTo>
                    <a:pt x="828" y="245"/>
                  </a:lnTo>
                  <a:lnTo>
                    <a:pt x="827" y="213"/>
                  </a:lnTo>
                  <a:lnTo>
                    <a:pt x="821" y="179"/>
                  </a:lnTo>
                  <a:lnTo>
                    <a:pt x="813" y="146"/>
                  </a:lnTo>
                  <a:lnTo>
                    <a:pt x="799" y="114"/>
                  </a:lnTo>
                  <a:lnTo>
                    <a:pt x="779" y="85"/>
                  </a:lnTo>
                  <a:lnTo>
                    <a:pt x="754" y="57"/>
                  </a:lnTo>
                  <a:lnTo>
                    <a:pt x="723" y="34"/>
                  </a:lnTo>
                  <a:lnTo>
                    <a:pt x="682" y="17"/>
                  </a:lnTo>
                  <a:lnTo>
                    <a:pt x="634" y="4"/>
                  </a:lnTo>
                  <a:lnTo>
                    <a:pt x="631" y="3"/>
                  </a:lnTo>
                  <a:lnTo>
                    <a:pt x="623" y="2"/>
                  </a:lnTo>
                  <a:lnTo>
                    <a:pt x="609" y="1"/>
                  </a:lnTo>
                  <a:lnTo>
                    <a:pt x="590" y="0"/>
                  </a:lnTo>
                  <a:lnTo>
                    <a:pt x="567" y="0"/>
                  </a:lnTo>
                  <a:lnTo>
                    <a:pt x="542" y="1"/>
                  </a:lnTo>
                  <a:lnTo>
                    <a:pt x="514" y="5"/>
                  </a:lnTo>
                  <a:lnTo>
                    <a:pt x="484" y="14"/>
                  </a:lnTo>
                  <a:lnTo>
                    <a:pt x="453" y="26"/>
                  </a:lnTo>
                  <a:lnTo>
                    <a:pt x="422" y="43"/>
                  </a:lnTo>
                  <a:lnTo>
                    <a:pt x="390" y="65"/>
                  </a:lnTo>
                  <a:lnTo>
                    <a:pt x="359" y="94"/>
                  </a:lnTo>
                  <a:lnTo>
                    <a:pt x="329" y="130"/>
                  </a:lnTo>
                  <a:lnTo>
                    <a:pt x="301" y="174"/>
                  </a:lnTo>
                  <a:lnTo>
                    <a:pt x="276" y="224"/>
                  </a:lnTo>
                  <a:lnTo>
                    <a:pt x="254" y="285"/>
                  </a:lnTo>
                  <a:close/>
                </a:path>
              </a:pathLst>
            </a:custGeom>
            <a:solidFill>
              <a:srgbClr val="808080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41" name="Freeform 86"/>
            <p:cNvSpPr>
              <a:spLocks/>
            </p:cNvSpPr>
            <p:nvPr/>
          </p:nvSpPr>
          <p:spPr bwMode="auto">
            <a:xfrm>
              <a:off x="7967663" y="5167313"/>
              <a:ext cx="444500" cy="666750"/>
            </a:xfrm>
            <a:custGeom>
              <a:avLst/>
              <a:gdLst>
                <a:gd name="T0" fmla="*/ 175 w 560"/>
                <a:gd name="T1" fmla="*/ 18 h 840"/>
                <a:gd name="T2" fmla="*/ 178 w 560"/>
                <a:gd name="T3" fmla="*/ 17 h 840"/>
                <a:gd name="T4" fmla="*/ 187 w 560"/>
                <a:gd name="T5" fmla="*/ 15 h 840"/>
                <a:gd name="T6" fmla="*/ 199 w 560"/>
                <a:gd name="T7" fmla="*/ 12 h 840"/>
                <a:gd name="T8" fmla="*/ 217 w 560"/>
                <a:gd name="T9" fmla="*/ 8 h 840"/>
                <a:gd name="T10" fmla="*/ 238 w 560"/>
                <a:gd name="T11" fmla="*/ 4 h 840"/>
                <a:gd name="T12" fmla="*/ 262 w 560"/>
                <a:gd name="T13" fmla="*/ 2 h 840"/>
                <a:gd name="T14" fmla="*/ 289 w 560"/>
                <a:gd name="T15" fmla="*/ 0 h 840"/>
                <a:gd name="T16" fmla="*/ 318 w 560"/>
                <a:gd name="T17" fmla="*/ 0 h 840"/>
                <a:gd name="T18" fmla="*/ 348 w 560"/>
                <a:gd name="T19" fmla="*/ 2 h 840"/>
                <a:gd name="T20" fmla="*/ 380 w 560"/>
                <a:gd name="T21" fmla="*/ 5 h 840"/>
                <a:gd name="T22" fmla="*/ 413 w 560"/>
                <a:gd name="T23" fmla="*/ 13 h 840"/>
                <a:gd name="T24" fmla="*/ 444 w 560"/>
                <a:gd name="T25" fmla="*/ 24 h 840"/>
                <a:gd name="T26" fmla="*/ 475 w 560"/>
                <a:gd name="T27" fmla="*/ 39 h 840"/>
                <a:gd name="T28" fmla="*/ 506 w 560"/>
                <a:gd name="T29" fmla="*/ 58 h 840"/>
                <a:gd name="T30" fmla="*/ 534 w 560"/>
                <a:gd name="T31" fmla="*/ 83 h 840"/>
                <a:gd name="T32" fmla="*/ 560 w 560"/>
                <a:gd name="T33" fmla="*/ 113 h 840"/>
                <a:gd name="T34" fmla="*/ 424 w 560"/>
                <a:gd name="T35" fmla="*/ 648 h 840"/>
                <a:gd name="T36" fmla="*/ 423 w 560"/>
                <a:gd name="T37" fmla="*/ 650 h 840"/>
                <a:gd name="T38" fmla="*/ 422 w 560"/>
                <a:gd name="T39" fmla="*/ 657 h 840"/>
                <a:gd name="T40" fmla="*/ 418 w 560"/>
                <a:gd name="T41" fmla="*/ 669 h 840"/>
                <a:gd name="T42" fmla="*/ 413 w 560"/>
                <a:gd name="T43" fmla="*/ 683 h 840"/>
                <a:gd name="T44" fmla="*/ 406 w 560"/>
                <a:gd name="T45" fmla="*/ 700 h 840"/>
                <a:gd name="T46" fmla="*/ 396 w 560"/>
                <a:gd name="T47" fmla="*/ 718 h 840"/>
                <a:gd name="T48" fmla="*/ 385 w 560"/>
                <a:gd name="T49" fmla="*/ 737 h 840"/>
                <a:gd name="T50" fmla="*/ 371 w 560"/>
                <a:gd name="T51" fmla="*/ 756 h 840"/>
                <a:gd name="T52" fmla="*/ 355 w 560"/>
                <a:gd name="T53" fmla="*/ 776 h 840"/>
                <a:gd name="T54" fmla="*/ 335 w 560"/>
                <a:gd name="T55" fmla="*/ 793 h 840"/>
                <a:gd name="T56" fmla="*/ 314 w 560"/>
                <a:gd name="T57" fmla="*/ 809 h 840"/>
                <a:gd name="T58" fmla="*/ 288 w 560"/>
                <a:gd name="T59" fmla="*/ 823 h 840"/>
                <a:gd name="T60" fmla="*/ 259 w 560"/>
                <a:gd name="T61" fmla="*/ 833 h 840"/>
                <a:gd name="T62" fmla="*/ 227 w 560"/>
                <a:gd name="T63" fmla="*/ 839 h 840"/>
                <a:gd name="T64" fmla="*/ 191 w 560"/>
                <a:gd name="T65" fmla="*/ 840 h 840"/>
                <a:gd name="T66" fmla="*/ 152 w 560"/>
                <a:gd name="T67" fmla="*/ 836 h 840"/>
                <a:gd name="T68" fmla="*/ 150 w 560"/>
                <a:gd name="T69" fmla="*/ 836 h 840"/>
                <a:gd name="T70" fmla="*/ 144 w 560"/>
                <a:gd name="T71" fmla="*/ 833 h 840"/>
                <a:gd name="T72" fmla="*/ 135 w 560"/>
                <a:gd name="T73" fmla="*/ 831 h 840"/>
                <a:gd name="T74" fmla="*/ 122 w 560"/>
                <a:gd name="T75" fmla="*/ 826 h 840"/>
                <a:gd name="T76" fmla="*/ 108 w 560"/>
                <a:gd name="T77" fmla="*/ 821 h 840"/>
                <a:gd name="T78" fmla="*/ 93 w 560"/>
                <a:gd name="T79" fmla="*/ 813 h 840"/>
                <a:gd name="T80" fmla="*/ 77 w 560"/>
                <a:gd name="T81" fmla="*/ 802 h 840"/>
                <a:gd name="T82" fmla="*/ 61 w 560"/>
                <a:gd name="T83" fmla="*/ 790 h 840"/>
                <a:gd name="T84" fmla="*/ 46 w 560"/>
                <a:gd name="T85" fmla="*/ 773 h 840"/>
                <a:gd name="T86" fmla="*/ 31 w 560"/>
                <a:gd name="T87" fmla="*/ 755 h 840"/>
                <a:gd name="T88" fmla="*/ 19 w 560"/>
                <a:gd name="T89" fmla="*/ 733 h 840"/>
                <a:gd name="T90" fmla="*/ 9 w 560"/>
                <a:gd name="T91" fmla="*/ 708 h 840"/>
                <a:gd name="T92" fmla="*/ 2 w 560"/>
                <a:gd name="T93" fmla="*/ 679 h 840"/>
                <a:gd name="T94" fmla="*/ 0 w 560"/>
                <a:gd name="T95" fmla="*/ 646 h 840"/>
                <a:gd name="T96" fmla="*/ 1 w 560"/>
                <a:gd name="T97" fmla="*/ 609 h 840"/>
                <a:gd name="T98" fmla="*/ 8 w 560"/>
                <a:gd name="T99" fmla="*/ 567 h 840"/>
                <a:gd name="T100" fmla="*/ 175 w 560"/>
                <a:gd name="T101" fmla="*/ 18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60" h="840">
                  <a:moveTo>
                    <a:pt x="175" y="18"/>
                  </a:moveTo>
                  <a:lnTo>
                    <a:pt x="178" y="17"/>
                  </a:lnTo>
                  <a:lnTo>
                    <a:pt x="187" y="15"/>
                  </a:lnTo>
                  <a:lnTo>
                    <a:pt x="199" y="12"/>
                  </a:lnTo>
                  <a:lnTo>
                    <a:pt x="217" y="8"/>
                  </a:lnTo>
                  <a:lnTo>
                    <a:pt x="238" y="4"/>
                  </a:lnTo>
                  <a:lnTo>
                    <a:pt x="262" y="2"/>
                  </a:lnTo>
                  <a:lnTo>
                    <a:pt x="289" y="0"/>
                  </a:lnTo>
                  <a:lnTo>
                    <a:pt x="318" y="0"/>
                  </a:lnTo>
                  <a:lnTo>
                    <a:pt x="348" y="2"/>
                  </a:lnTo>
                  <a:lnTo>
                    <a:pt x="380" y="5"/>
                  </a:lnTo>
                  <a:lnTo>
                    <a:pt x="413" y="13"/>
                  </a:lnTo>
                  <a:lnTo>
                    <a:pt x="444" y="24"/>
                  </a:lnTo>
                  <a:lnTo>
                    <a:pt x="475" y="39"/>
                  </a:lnTo>
                  <a:lnTo>
                    <a:pt x="506" y="58"/>
                  </a:lnTo>
                  <a:lnTo>
                    <a:pt x="534" y="83"/>
                  </a:lnTo>
                  <a:lnTo>
                    <a:pt x="560" y="113"/>
                  </a:lnTo>
                  <a:lnTo>
                    <a:pt x="424" y="648"/>
                  </a:lnTo>
                  <a:lnTo>
                    <a:pt x="423" y="650"/>
                  </a:lnTo>
                  <a:lnTo>
                    <a:pt x="422" y="657"/>
                  </a:lnTo>
                  <a:lnTo>
                    <a:pt x="418" y="669"/>
                  </a:lnTo>
                  <a:lnTo>
                    <a:pt x="413" y="683"/>
                  </a:lnTo>
                  <a:lnTo>
                    <a:pt x="406" y="700"/>
                  </a:lnTo>
                  <a:lnTo>
                    <a:pt x="396" y="718"/>
                  </a:lnTo>
                  <a:lnTo>
                    <a:pt x="385" y="737"/>
                  </a:lnTo>
                  <a:lnTo>
                    <a:pt x="371" y="756"/>
                  </a:lnTo>
                  <a:lnTo>
                    <a:pt x="355" y="776"/>
                  </a:lnTo>
                  <a:lnTo>
                    <a:pt x="335" y="793"/>
                  </a:lnTo>
                  <a:lnTo>
                    <a:pt x="314" y="809"/>
                  </a:lnTo>
                  <a:lnTo>
                    <a:pt x="288" y="823"/>
                  </a:lnTo>
                  <a:lnTo>
                    <a:pt x="259" y="833"/>
                  </a:lnTo>
                  <a:lnTo>
                    <a:pt x="227" y="839"/>
                  </a:lnTo>
                  <a:lnTo>
                    <a:pt x="191" y="840"/>
                  </a:lnTo>
                  <a:lnTo>
                    <a:pt x="152" y="836"/>
                  </a:lnTo>
                  <a:lnTo>
                    <a:pt x="150" y="836"/>
                  </a:lnTo>
                  <a:lnTo>
                    <a:pt x="144" y="833"/>
                  </a:lnTo>
                  <a:lnTo>
                    <a:pt x="135" y="831"/>
                  </a:lnTo>
                  <a:lnTo>
                    <a:pt x="122" y="826"/>
                  </a:lnTo>
                  <a:lnTo>
                    <a:pt x="108" y="821"/>
                  </a:lnTo>
                  <a:lnTo>
                    <a:pt x="93" y="813"/>
                  </a:lnTo>
                  <a:lnTo>
                    <a:pt x="77" y="802"/>
                  </a:lnTo>
                  <a:lnTo>
                    <a:pt x="61" y="790"/>
                  </a:lnTo>
                  <a:lnTo>
                    <a:pt x="46" y="773"/>
                  </a:lnTo>
                  <a:lnTo>
                    <a:pt x="31" y="755"/>
                  </a:lnTo>
                  <a:lnTo>
                    <a:pt x="19" y="733"/>
                  </a:lnTo>
                  <a:lnTo>
                    <a:pt x="9" y="708"/>
                  </a:lnTo>
                  <a:lnTo>
                    <a:pt x="2" y="679"/>
                  </a:lnTo>
                  <a:lnTo>
                    <a:pt x="0" y="646"/>
                  </a:lnTo>
                  <a:lnTo>
                    <a:pt x="1" y="609"/>
                  </a:lnTo>
                  <a:lnTo>
                    <a:pt x="8" y="567"/>
                  </a:lnTo>
                  <a:lnTo>
                    <a:pt x="175" y="18"/>
                  </a:lnTo>
                  <a:close/>
                </a:path>
              </a:pathLst>
            </a:custGeom>
            <a:solidFill>
              <a:srgbClr val="FFFFFF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grpSp>
        <p:nvGrpSpPr>
          <p:cNvPr id="242" name="Group 241"/>
          <p:cNvGrpSpPr/>
          <p:nvPr/>
        </p:nvGrpSpPr>
        <p:grpSpPr>
          <a:xfrm rot="13847712">
            <a:off x="4644045" y="1632515"/>
            <a:ext cx="465527" cy="905128"/>
            <a:chOff x="7908926" y="4624388"/>
            <a:chExt cx="655638" cy="1274763"/>
          </a:xfrm>
        </p:grpSpPr>
        <p:sp>
          <p:nvSpPr>
            <p:cNvPr id="243" name="Freeform 85"/>
            <p:cNvSpPr>
              <a:spLocks/>
            </p:cNvSpPr>
            <p:nvPr/>
          </p:nvSpPr>
          <p:spPr bwMode="auto">
            <a:xfrm>
              <a:off x="7908926" y="4624388"/>
              <a:ext cx="655638" cy="1274763"/>
            </a:xfrm>
            <a:custGeom>
              <a:avLst/>
              <a:gdLst>
                <a:gd name="T0" fmla="*/ 12 w 828"/>
                <a:gd name="T1" fmla="*/ 1205 h 1606"/>
                <a:gd name="T2" fmla="*/ 8 w 828"/>
                <a:gd name="T3" fmla="*/ 1220 h 1606"/>
                <a:gd name="T4" fmla="*/ 4 w 828"/>
                <a:gd name="T5" fmla="*/ 1261 h 1606"/>
                <a:gd name="T6" fmla="*/ 0 w 828"/>
                <a:gd name="T7" fmla="*/ 1318 h 1606"/>
                <a:gd name="T8" fmla="*/ 6 w 828"/>
                <a:gd name="T9" fmla="*/ 1385 h 1606"/>
                <a:gd name="T10" fmla="*/ 25 w 828"/>
                <a:gd name="T11" fmla="*/ 1454 h 1606"/>
                <a:gd name="T12" fmla="*/ 61 w 828"/>
                <a:gd name="T13" fmla="*/ 1519 h 1606"/>
                <a:gd name="T14" fmla="*/ 123 w 828"/>
                <a:gd name="T15" fmla="*/ 1570 h 1606"/>
                <a:gd name="T16" fmla="*/ 212 w 828"/>
                <a:gd name="T17" fmla="*/ 1601 h 1606"/>
                <a:gd name="T18" fmla="*/ 224 w 828"/>
                <a:gd name="T19" fmla="*/ 1604 h 1606"/>
                <a:gd name="T20" fmla="*/ 255 w 828"/>
                <a:gd name="T21" fmla="*/ 1606 h 1606"/>
                <a:gd name="T22" fmla="*/ 301 w 828"/>
                <a:gd name="T23" fmla="*/ 1603 h 1606"/>
                <a:gd name="T24" fmla="*/ 358 w 828"/>
                <a:gd name="T25" fmla="*/ 1589 h 1606"/>
                <a:gd name="T26" fmla="*/ 419 w 828"/>
                <a:gd name="T27" fmla="*/ 1558 h 1606"/>
                <a:gd name="T28" fmla="*/ 479 w 828"/>
                <a:gd name="T29" fmla="*/ 1506 h 1606"/>
                <a:gd name="T30" fmla="*/ 534 w 828"/>
                <a:gd name="T31" fmla="*/ 1426 h 1606"/>
                <a:gd name="T32" fmla="*/ 579 w 828"/>
                <a:gd name="T33" fmla="*/ 1315 h 1606"/>
                <a:gd name="T34" fmla="*/ 808 w 828"/>
                <a:gd name="T35" fmla="*/ 380 h 1606"/>
                <a:gd name="T36" fmla="*/ 815 w 828"/>
                <a:gd name="T37" fmla="*/ 352 h 1606"/>
                <a:gd name="T38" fmla="*/ 823 w 828"/>
                <a:gd name="T39" fmla="*/ 305 h 1606"/>
                <a:gd name="T40" fmla="*/ 828 w 828"/>
                <a:gd name="T41" fmla="*/ 245 h 1606"/>
                <a:gd name="T42" fmla="*/ 821 w 828"/>
                <a:gd name="T43" fmla="*/ 179 h 1606"/>
                <a:gd name="T44" fmla="*/ 799 w 828"/>
                <a:gd name="T45" fmla="*/ 114 h 1606"/>
                <a:gd name="T46" fmla="*/ 754 w 828"/>
                <a:gd name="T47" fmla="*/ 57 h 1606"/>
                <a:gd name="T48" fmla="*/ 682 w 828"/>
                <a:gd name="T49" fmla="*/ 17 h 1606"/>
                <a:gd name="T50" fmla="*/ 631 w 828"/>
                <a:gd name="T51" fmla="*/ 3 h 1606"/>
                <a:gd name="T52" fmla="*/ 609 w 828"/>
                <a:gd name="T53" fmla="*/ 1 h 1606"/>
                <a:gd name="T54" fmla="*/ 567 w 828"/>
                <a:gd name="T55" fmla="*/ 0 h 1606"/>
                <a:gd name="T56" fmla="*/ 514 w 828"/>
                <a:gd name="T57" fmla="*/ 5 h 1606"/>
                <a:gd name="T58" fmla="*/ 453 w 828"/>
                <a:gd name="T59" fmla="*/ 26 h 1606"/>
                <a:gd name="T60" fmla="*/ 390 w 828"/>
                <a:gd name="T61" fmla="*/ 65 h 1606"/>
                <a:gd name="T62" fmla="*/ 329 w 828"/>
                <a:gd name="T63" fmla="*/ 130 h 1606"/>
                <a:gd name="T64" fmla="*/ 276 w 828"/>
                <a:gd name="T65" fmla="*/ 224 h 1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28" h="1606">
                  <a:moveTo>
                    <a:pt x="254" y="285"/>
                  </a:moveTo>
                  <a:lnTo>
                    <a:pt x="12" y="1205"/>
                  </a:lnTo>
                  <a:lnTo>
                    <a:pt x="11" y="1209"/>
                  </a:lnTo>
                  <a:lnTo>
                    <a:pt x="8" y="1220"/>
                  </a:lnTo>
                  <a:lnTo>
                    <a:pt x="6" y="1238"/>
                  </a:lnTo>
                  <a:lnTo>
                    <a:pt x="4" y="1261"/>
                  </a:lnTo>
                  <a:lnTo>
                    <a:pt x="2" y="1287"/>
                  </a:lnTo>
                  <a:lnTo>
                    <a:pt x="0" y="1318"/>
                  </a:lnTo>
                  <a:lnTo>
                    <a:pt x="2" y="1350"/>
                  </a:lnTo>
                  <a:lnTo>
                    <a:pt x="6" y="1385"/>
                  </a:lnTo>
                  <a:lnTo>
                    <a:pt x="13" y="1419"/>
                  </a:lnTo>
                  <a:lnTo>
                    <a:pt x="25" y="1454"/>
                  </a:lnTo>
                  <a:lnTo>
                    <a:pt x="41" y="1487"/>
                  </a:lnTo>
                  <a:lnTo>
                    <a:pt x="61" y="1519"/>
                  </a:lnTo>
                  <a:lnTo>
                    <a:pt x="89" y="1546"/>
                  </a:lnTo>
                  <a:lnTo>
                    <a:pt x="123" y="1570"/>
                  </a:lnTo>
                  <a:lnTo>
                    <a:pt x="164" y="1589"/>
                  </a:lnTo>
                  <a:lnTo>
                    <a:pt x="212" y="1601"/>
                  </a:lnTo>
                  <a:lnTo>
                    <a:pt x="216" y="1603"/>
                  </a:lnTo>
                  <a:lnTo>
                    <a:pt x="224" y="1604"/>
                  </a:lnTo>
                  <a:lnTo>
                    <a:pt x="238" y="1605"/>
                  </a:lnTo>
                  <a:lnTo>
                    <a:pt x="255" y="1606"/>
                  </a:lnTo>
                  <a:lnTo>
                    <a:pt x="277" y="1605"/>
                  </a:lnTo>
                  <a:lnTo>
                    <a:pt x="301" y="1603"/>
                  </a:lnTo>
                  <a:lnTo>
                    <a:pt x="329" y="1597"/>
                  </a:lnTo>
                  <a:lnTo>
                    <a:pt x="358" y="1589"/>
                  </a:lnTo>
                  <a:lnTo>
                    <a:pt x="388" y="1576"/>
                  </a:lnTo>
                  <a:lnTo>
                    <a:pt x="419" y="1558"/>
                  </a:lnTo>
                  <a:lnTo>
                    <a:pt x="449" y="1536"/>
                  </a:lnTo>
                  <a:lnTo>
                    <a:pt x="479" y="1506"/>
                  </a:lnTo>
                  <a:lnTo>
                    <a:pt x="507" y="1470"/>
                  </a:lnTo>
                  <a:lnTo>
                    <a:pt x="534" y="1426"/>
                  </a:lnTo>
                  <a:lnTo>
                    <a:pt x="558" y="1376"/>
                  </a:lnTo>
                  <a:lnTo>
                    <a:pt x="579" y="1315"/>
                  </a:lnTo>
                  <a:lnTo>
                    <a:pt x="807" y="383"/>
                  </a:lnTo>
                  <a:lnTo>
                    <a:pt x="808" y="380"/>
                  </a:lnTo>
                  <a:lnTo>
                    <a:pt x="812" y="369"/>
                  </a:lnTo>
                  <a:lnTo>
                    <a:pt x="815" y="352"/>
                  </a:lnTo>
                  <a:lnTo>
                    <a:pt x="820" y="331"/>
                  </a:lnTo>
                  <a:lnTo>
                    <a:pt x="823" y="305"/>
                  </a:lnTo>
                  <a:lnTo>
                    <a:pt x="827" y="276"/>
                  </a:lnTo>
                  <a:lnTo>
                    <a:pt x="828" y="245"/>
                  </a:lnTo>
                  <a:lnTo>
                    <a:pt x="827" y="213"/>
                  </a:lnTo>
                  <a:lnTo>
                    <a:pt x="821" y="179"/>
                  </a:lnTo>
                  <a:lnTo>
                    <a:pt x="813" y="146"/>
                  </a:lnTo>
                  <a:lnTo>
                    <a:pt x="799" y="114"/>
                  </a:lnTo>
                  <a:lnTo>
                    <a:pt x="779" y="85"/>
                  </a:lnTo>
                  <a:lnTo>
                    <a:pt x="754" y="57"/>
                  </a:lnTo>
                  <a:lnTo>
                    <a:pt x="723" y="34"/>
                  </a:lnTo>
                  <a:lnTo>
                    <a:pt x="682" y="17"/>
                  </a:lnTo>
                  <a:lnTo>
                    <a:pt x="634" y="4"/>
                  </a:lnTo>
                  <a:lnTo>
                    <a:pt x="631" y="3"/>
                  </a:lnTo>
                  <a:lnTo>
                    <a:pt x="623" y="2"/>
                  </a:lnTo>
                  <a:lnTo>
                    <a:pt x="609" y="1"/>
                  </a:lnTo>
                  <a:lnTo>
                    <a:pt x="590" y="0"/>
                  </a:lnTo>
                  <a:lnTo>
                    <a:pt x="567" y="0"/>
                  </a:lnTo>
                  <a:lnTo>
                    <a:pt x="542" y="1"/>
                  </a:lnTo>
                  <a:lnTo>
                    <a:pt x="514" y="5"/>
                  </a:lnTo>
                  <a:lnTo>
                    <a:pt x="484" y="14"/>
                  </a:lnTo>
                  <a:lnTo>
                    <a:pt x="453" y="26"/>
                  </a:lnTo>
                  <a:lnTo>
                    <a:pt x="422" y="43"/>
                  </a:lnTo>
                  <a:lnTo>
                    <a:pt x="390" y="65"/>
                  </a:lnTo>
                  <a:lnTo>
                    <a:pt x="359" y="94"/>
                  </a:lnTo>
                  <a:lnTo>
                    <a:pt x="329" y="130"/>
                  </a:lnTo>
                  <a:lnTo>
                    <a:pt x="301" y="174"/>
                  </a:lnTo>
                  <a:lnTo>
                    <a:pt x="276" y="224"/>
                  </a:lnTo>
                  <a:lnTo>
                    <a:pt x="254" y="285"/>
                  </a:lnTo>
                  <a:close/>
                </a:path>
              </a:pathLst>
            </a:custGeom>
            <a:solidFill>
              <a:srgbClr val="808080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44" name="Freeform 86"/>
            <p:cNvSpPr>
              <a:spLocks/>
            </p:cNvSpPr>
            <p:nvPr/>
          </p:nvSpPr>
          <p:spPr bwMode="auto">
            <a:xfrm>
              <a:off x="7967663" y="5167313"/>
              <a:ext cx="444500" cy="666750"/>
            </a:xfrm>
            <a:custGeom>
              <a:avLst/>
              <a:gdLst>
                <a:gd name="T0" fmla="*/ 175 w 560"/>
                <a:gd name="T1" fmla="*/ 18 h 840"/>
                <a:gd name="T2" fmla="*/ 178 w 560"/>
                <a:gd name="T3" fmla="*/ 17 h 840"/>
                <a:gd name="T4" fmla="*/ 187 w 560"/>
                <a:gd name="T5" fmla="*/ 15 h 840"/>
                <a:gd name="T6" fmla="*/ 199 w 560"/>
                <a:gd name="T7" fmla="*/ 12 h 840"/>
                <a:gd name="T8" fmla="*/ 217 w 560"/>
                <a:gd name="T9" fmla="*/ 8 h 840"/>
                <a:gd name="T10" fmla="*/ 238 w 560"/>
                <a:gd name="T11" fmla="*/ 4 h 840"/>
                <a:gd name="T12" fmla="*/ 262 w 560"/>
                <a:gd name="T13" fmla="*/ 2 h 840"/>
                <a:gd name="T14" fmla="*/ 289 w 560"/>
                <a:gd name="T15" fmla="*/ 0 h 840"/>
                <a:gd name="T16" fmla="*/ 318 w 560"/>
                <a:gd name="T17" fmla="*/ 0 h 840"/>
                <a:gd name="T18" fmla="*/ 348 w 560"/>
                <a:gd name="T19" fmla="*/ 2 h 840"/>
                <a:gd name="T20" fmla="*/ 380 w 560"/>
                <a:gd name="T21" fmla="*/ 5 h 840"/>
                <a:gd name="T22" fmla="*/ 413 w 560"/>
                <a:gd name="T23" fmla="*/ 13 h 840"/>
                <a:gd name="T24" fmla="*/ 444 w 560"/>
                <a:gd name="T25" fmla="*/ 24 h 840"/>
                <a:gd name="T26" fmla="*/ 475 w 560"/>
                <a:gd name="T27" fmla="*/ 39 h 840"/>
                <a:gd name="T28" fmla="*/ 506 w 560"/>
                <a:gd name="T29" fmla="*/ 58 h 840"/>
                <a:gd name="T30" fmla="*/ 534 w 560"/>
                <a:gd name="T31" fmla="*/ 83 h 840"/>
                <a:gd name="T32" fmla="*/ 560 w 560"/>
                <a:gd name="T33" fmla="*/ 113 h 840"/>
                <a:gd name="T34" fmla="*/ 424 w 560"/>
                <a:gd name="T35" fmla="*/ 648 h 840"/>
                <a:gd name="T36" fmla="*/ 423 w 560"/>
                <a:gd name="T37" fmla="*/ 650 h 840"/>
                <a:gd name="T38" fmla="*/ 422 w 560"/>
                <a:gd name="T39" fmla="*/ 657 h 840"/>
                <a:gd name="T40" fmla="*/ 418 w 560"/>
                <a:gd name="T41" fmla="*/ 669 h 840"/>
                <a:gd name="T42" fmla="*/ 413 w 560"/>
                <a:gd name="T43" fmla="*/ 683 h 840"/>
                <a:gd name="T44" fmla="*/ 406 w 560"/>
                <a:gd name="T45" fmla="*/ 700 h 840"/>
                <a:gd name="T46" fmla="*/ 396 w 560"/>
                <a:gd name="T47" fmla="*/ 718 h 840"/>
                <a:gd name="T48" fmla="*/ 385 w 560"/>
                <a:gd name="T49" fmla="*/ 737 h 840"/>
                <a:gd name="T50" fmla="*/ 371 w 560"/>
                <a:gd name="T51" fmla="*/ 756 h 840"/>
                <a:gd name="T52" fmla="*/ 355 w 560"/>
                <a:gd name="T53" fmla="*/ 776 h 840"/>
                <a:gd name="T54" fmla="*/ 335 w 560"/>
                <a:gd name="T55" fmla="*/ 793 h 840"/>
                <a:gd name="T56" fmla="*/ 314 w 560"/>
                <a:gd name="T57" fmla="*/ 809 h 840"/>
                <a:gd name="T58" fmla="*/ 288 w 560"/>
                <a:gd name="T59" fmla="*/ 823 h 840"/>
                <a:gd name="T60" fmla="*/ 259 w 560"/>
                <a:gd name="T61" fmla="*/ 833 h 840"/>
                <a:gd name="T62" fmla="*/ 227 w 560"/>
                <a:gd name="T63" fmla="*/ 839 h 840"/>
                <a:gd name="T64" fmla="*/ 191 w 560"/>
                <a:gd name="T65" fmla="*/ 840 h 840"/>
                <a:gd name="T66" fmla="*/ 152 w 560"/>
                <a:gd name="T67" fmla="*/ 836 h 840"/>
                <a:gd name="T68" fmla="*/ 150 w 560"/>
                <a:gd name="T69" fmla="*/ 836 h 840"/>
                <a:gd name="T70" fmla="*/ 144 w 560"/>
                <a:gd name="T71" fmla="*/ 833 h 840"/>
                <a:gd name="T72" fmla="*/ 135 w 560"/>
                <a:gd name="T73" fmla="*/ 831 h 840"/>
                <a:gd name="T74" fmla="*/ 122 w 560"/>
                <a:gd name="T75" fmla="*/ 826 h 840"/>
                <a:gd name="T76" fmla="*/ 108 w 560"/>
                <a:gd name="T77" fmla="*/ 821 h 840"/>
                <a:gd name="T78" fmla="*/ 93 w 560"/>
                <a:gd name="T79" fmla="*/ 813 h 840"/>
                <a:gd name="T80" fmla="*/ 77 w 560"/>
                <a:gd name="T81" fmla="*/ 802 h 840"/>
                <a:gd name="T82" fmla="*/ 61 w 560"/>
                <a:gd name="T83" fmla="*/ 790 h 840"/>
                <a:gd name="T84" fmla="*/ 46 w 560"/>
                <a:gd name="T85" fmla="*/ 773 h 840"/>
                <a:gd name="T86" fmla="*/ 31 w 560"/>
                <a:gd name="T87" fmla="*/ 755 h 840"/>
                <a:gd name="T88" fmla="*/ 19 w 560"/>
                <a:gd name="T89" fmla="*/ 733 h 840"/>
                <a:gd name="T90" fmla="*/ 9 w 560"/>
                <a:gd name="T91" fmla="*/ 708 h 840"/>
                <a:gd name="T92" fmla="*/ 2 w 560"/>
                <a:gd name="T93" fmla="*/ 679 h 840"/>
                <a:gd name="T94" fmla="*/ 0 w 560"/>
                <a:gd name="T95" fmla="*/ 646 h 840"/>
                <a:gd name="T96" fmla="*/ 1 w 560"/>
                <a:gd name="T97" fmla="*/ 609 h 840"/>
                <a:gd name="T98" fmla="*/ 8 w 560"/>
                <a:gd name="T99" fmla="*/ 567 h 840"/>
                <a:gd name="T100" fmla="*/ 175 w 560"/>
                <a:gd name="T101" fmla="*/ 18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60" h="840">
                  <a:moveTo>
                    <a:pt x="175" y="18"/>
                  </a:moveTo>
                  <a:lnTo>
                    <a:pt x="178" y="17"/>
                  </a:lnTo>
                  <a:lnTo>
                    <a:pt x="187" y="15"/>
                  </a:lnTo>
                  <a:lnTo>
                    <a:pt x="199" y="12"/>
                  </a:lnTo>
                  <a:lnTo>
                    <a:pt x="217" y="8"/>
                  </a:lnTo>
                  <a:lnTo>
                    <a:pt x="238" y="4"/>
                  </a:lnTo>
                  <a:lnTo>
                    <a:pt x="262" y="2"/>
                  </a:lnTo>
                  <a:lnTo>
                    <a:pt x="289" y="0"/>
                  </a:lnTo>
                  <a:lnTo>
                    <a:pt x="318" y="0"/>
                  </a:lnTo>
                  <a:lnTo>
                    <a:pt x="348" y="2"/>
                  </a:lnTo>
                  <a:lnTo>
                    <a:pt x="380" y="5"/>
                  </a:lnTo>
                  <a:lnTo>
                    <a:pt x="413" y="13"/>
                  </a:lnTo>
                  <a:lnTo>
                    <a:pt x="444" y="24"/>
                  </a:lnTo>
                  <a:lnTo>
                    <a:pt x="475" y="39"/>
                  </a:lnTo>
                  <a:lnTo>
                    <a:pt x="506" y="58"/>
                  </a:lnTo>
                  <a:lnTo>
                    <a:pt x="534" y="83"/>
                  </a:lnTo>
                  <a:lnTo>
                    <a:pt x="560" y="113"/>
                  </a:lnTo>
                  <a:lnTo>
                    <a:pt x="424" y="648"/>
                  </a:lnTo>
                  <a:lnTo>
                    <a:pt x="423" y="650"/>
                  </a:lnTo>
                  <a:lnTo>
                    <a:pt x="422" y="657"/>
                  </a:lnTo>
                  <a:lnTo>
                    <a:pt x="418" y="669"/>
                  </a:lnTo>
                  <a:lnTo>
                    <a:pt x="413" y="683"/>
                  </a:lnTo>
                  <a:lnTo>
                    <a:pt x="406" y="700"/>
                  </a:lnTo>
                  <a:lnTo>
                    <a:pt x="396" y="718"/>
                  </a:lnTo>
                  <a:lnTo>
                    <a:pt x="385" y="737"/>
                  </a:lnTo>
                  <a:lnTo>
                    <a:pt x="371" y="756"/>
                  </a:lnTo>
                  <a:lnTo>
                    <a:pt x="355" y="776"/>
                  </a:lnTo>
                  <a:lnTo>
                    <a:pt x="335" y="793"/>
                  </a:lnTo>
                  <a:lnTo>
                    <a:pt x="314" y="809"/>
                  </a:lnTo>
                  <a:lnTo>
                    <a:pt x="288" y="823"/>
                  </a:lnTo>
                  <a:lnTo>
                    <a:pt x="259" y="833"/>
                  </a:lnTo>
                  <a:lnTo>
                    <a:pt x="227" y="839"/>
                  </a:lnTo>
                  <a:lnTo>
                    <a:pt x="191" y="840"/>
                  </a:lnTo>
                  <a:lnTo>
                    <a:pt x="152" y="836"/>
                  </a:lnTo>
                  <a:lnTo>
                    <a:pt x="150" y="836"/>
                  </a:lnTo>
                  <a:lnTo>
                    <a:pt x="144" y="833"/>
                  </a:lnTo>
                  <a:lnTo>
                    <a:pt x="135" y="831"/>
                  </a:lnTo>
                  <a:lnTo>
                    <a:pt x="122" y="826"/>
                  </a:lnTo>
                  <a:lnTo>
                    <a:pt x="108" y="821"/>
                  </a:lnTo>
                  <a:lnTo>
                    <a:pt x="93" y="813"/>
                  </a:lnTo>
                  <a:lnTo>
                    <a:pt x="77" y="802"/>
                  </a:lnTo>
                  <a:lnTo>
                    <a:pt x="61" y="790"/>
                  </a:lnTo>
                  <a:lnTo>
                    <a:pt x="46" y="773"/>
                  </a:lnTo>
                  <a:lnTo>
                    <a:pt x="31" y="755"/>
                  </a:lnTo>
                  <a:lnTo>
                    <a:pt x="19" y="733"/>
                  </a:lnTo>
                  <a:lnTo>
                    <a:pt x="9" y="708"/>
                  </a:lnTo>
                  <a:lnTo>
                    <a:pt x="2" y="679"/>
                  </a:lnTo>
                  <a:lnTo>
                    <a:pt x="0" y="646"/>
                  </a:lnTo>
                  <a:lnTo>
                    <a:pt x="1" y="609"/>
                  </a:lnTo>
                  <a:lnTo>
                    <a:pt x="8" y="567"/>
                  </a:lnTo>
                  <a:lnTo>
                    <a:pt x="175" y="18"/>
                  </a:lnTo>
                  <a:close/>
                </a:path>
              </a:pathLst>
            </a:custGeom>
            <a:solidFill>
              <a:srgbClr val="FFFFFF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grpSp>
        <p:nvGrpSpPr>
          <p:cNvPr id="245" name="Group 244"/>
          <p:cNvGrpSpPr/>
          <p:nvPr/>
        </p:nvGrpSpPr>
        <p:grpSpPr>
          <a:xfrm rot="15504955">
            <a:off x="4731141" y="2642684"/>
            <a:ext cx="465527" cy="905128"/>
            <a:chOff x="7908926" y="4624388"/>
            <a:chExt cx="655638" cy="1274763"/>
          </a:xfrm>
        </p:grpSpPr>
        <p:sp>
          <p:nvSpPr>
            <p:cNvPr id="246" name="Freeform 85"/>
            <p:cNvSpPr>
              <a:spLocks/>
            </p:cNvSpPr>
            <p:nvPr/>
          </p:nvSpPr>
          <p:spPr bwMode="auto">
            <a:xfrm>
              <a:off x="7908926" y="4624388"/>
              <a:ext cx="655638" cy="1274763"/>
            </a:xfrm>
            <a:custGeom>
              <a:avLst/>
              <a:gdLst>
                <a:gd name="T0" fmla="*/ 12 w 828"/>
                <a:gd name="T1" fmla="*/ 1205 h 1606"/>
                <a:gd name="T2" fmla="*/ 8 w 828"/>
                <a:gd name="T3" fmla="*/ 1220 h 1606"/>
                <a:gd name="T4" fmla="*/ 4 w 828"/>
                <a:gd name="T5" fmla="*/ 1261 h 1606"/>
                <a:gd name="T6" fmla="*/ 0 w 828"/>
                <a:gd name="T7" fmla="*/ 1318 h 1606"/>
                <a:gd name="T8" fmla="*/ 6 w 828"/>
                <a:gd name="T9" fmla="*/ 1385 h 1606"/>
                <a:gd name="T10" fmla="*/ 25 w 828"/>
                <a:gd name="T11" fmla="*/ 1454 h 1606"/>
                <a:gd name="T12" fmla="*/ 61 w 828"/>
                <a:gd name="T13" fmla="*/ 1519 h 1606"/>
                <a:gd name="T14" fmla="*/ 123 w 828"/>
                <a:gd name="T15" fmla="*/ 1570 h 1606"/>
                <a:gd name="T16" fmla="*/ 212 w 828"/>
                <a:gd name="T17" fmla="*/ 1601 h 1606"/>
                <a:gd name="T18" fmla="*/ 224 w 828"/>
                <a:gd name="T19" fmla="*/ 1604 h 1606"/>
                <a:gd name="T20" fmla="*/ 255 w 828"/>
                <a:gd name="T21" fmla="*/ 1606 h 1606"/>
                <a:gd name="T22" fmla="*/ 301 w 828"/>
                <a:gd name="T23" fmla="*/ 1603 h 1606"/>
                <a:gd name="T24" fmla="*/ 358 w 828"/>
                <a:gd name="T25" fmla="*/ 1589 h 1606"/>
                <a:gd name="T26" fmla="*/ 419 w 828"/>
                <a:gd name="T27" fmla="*/ 1558 h 1606"/>
                <a:gd name="T28" fmla="*/ 479 w 828"/>
                <a:gd name="T29" fmla="*/ 1506 h 1606"/>
                <a:gd name="T30" fmla="*/ 534 w 828"/>
                <a:gd name="T31" fmla="*/ 1426 h 1606"/>
                <a:gd name="T32" fmla="*/ 579 w 828"/>
                <a:gd name="T33" fmla="*/ 1315 h 1606"/>
                <a:gd name="T34" fmla="*/ 808 w 828"/>
                <a:gd name="T35" fmla="*/ 380 h 1606"/>
                <a:gd name="T36" fmla="*/ 815 w 828"/>
                <a:gd name="T37" fmla="*/ 352 h 1606"/>
                <a:gd name="T38" fmla="*/ 823 w 828"/>
                <a:gd name="T39" fmla="*/ 305 h 1606"/>
                <a:gd name="T40" fmla="*/ 828 w 828"/>
                <a:gd name="T41" fmla="*/ 245 h 1606"/>
                <a:gd name="T42" fmla="*/ 821 w 828"/>
                <a:gd name="T43" fmla="*/ 179 h 1606"/>
                <a:gd name="T44" fmla="*/ 799 w 828"/>
                <a:gd name="T45" fmla="*/ 114 h 1606"/>
                <a:gd name="T46" fmla="*/ 754 w 828"/>
                <a:gd name="T47" fmla="*/ 57 h 1606"/>
                <a:gd name="T48" fmla="*/ 682 w 828"/>
                <a:gd name="T49" fmla="*/ 17 h 1606"/>
                <a:gd name="T50" fmla="*/ 631 w 828"/>
                <a:gd name="T51" fmla="*/ 3 h 1606"/>
                <a:gd name="T52" fmla="*/ 609 w 828"/>
                <a:gd name="T53" fmla="*/ 1 h 1606"/>
                <a:gd name="T54" fmla="*/ 567 w 828"/>
                <a:gd name="T55" fmla="*/ 0 h 1606"/>
                <a:gd name="T56" fmla="*/ 514 w 828"/>
                <a:gd name="T57" fmla="*/ 5 h 1606"/>
                <a:gd name="T58" fmla="*/ 453 w 828"/>
                <a:gd name="T59" fmla="*/ 26 h 1606"/>
                <a:gd name="T60" fmla="*/ 390 w 828"/>
                <a:gd name="T61" fmla="*/ 65 h 1606"/>
                <a:gd name="T62" fmla="*/ 329 w 828"/>
                <a:gd name="T63" fmla="*/ 130 h 1606"/>
                <a:gd name="T64" fmla="*/ 276 w 828"/>
                <a:gd name="T65" fmla="*/ 224 h 1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28" h="1606">
                  <a:moveTo>
                    <a:pt x="254" y="285"/>
                  </a:moveTo>
                  <a:lnTo>
                    <a:pt x="12" y="1205"/>
                  </a:lnTo>
                  <a:lnTo>
                    <a:pt x="11" y="1209"/>
                  </a:lnTo>
                  <a:lnTo>
                    <a:pt x="8" y="1220"/>
                  </a:lnTo>
                  <a:lnTo>
                    <a:pt x="6" y="1238"/>
                  </a:lnTo>
                  <a:lnTo>
                    <a:pt x="4" y="1261"/>
                  </a:lnTo>
                  <a:lnTo>
                    <a:pt x="2" y="1287"/>
                  </a:lnTo>
                  <a:lnTo>
                    <a:pt x="0" y="1318"/>
                  </a:lnTo>
                  <a:lnTo>
                    <a:pt x="2" y="1350"/>
                  </a:lnTo>
                  <a:lnTo>
                    <a:pt x="6" y="1385"/>
                  </a:lnTo>
                  <a:lnTo>
                    <a:pt x="13" y="1419"/>
                  </a:lnTo>
                  <a:lnTo>
                    <a:pt x="25" y="1454"/>
                  </a:lnTo>
                  <a:lnTo>
                    <a:pt x="41" y="1487"/>
                  </a:lnTo>
                  <a:lnTo>
                    <a:pt x="61" y="1519"/>
                  </a:lnTo>
                  <a:lnTo>
                    <a:pt x="89" y="1546"/>
                  </a:lnTo>
                  <a:lnTo>
                    <a:pt x="123" y="1570"/>
                  </a:lnTo>
                  <a:lnTo>
                    <a:pt x="164" y="1589"/>
                  </a:lnTo>
                  <a:lnTo>
                    <a:pt x="212" y="1601"/>
                  </a:lnTo>
                  <a:lnTo>
                    <a:pt x="216" y="1603"/>
                  </a:lnTo>
                  <a:lnTo>
                    <a:pt x="224" y="1604"/>
                  </a:lnTo>
                  <a:lnTo>
                    <a:pt x="238" y="1605"/>
                  </a:lnTo>
                  <a:lnTo>
                    <a:pt x="255" y="1606"/>
                  </a:lnTo>
                  <a:lnTo>
                    <a:pt x="277" y="1605"/>
                  </a:lnTo>
                  <a:lnTo>
                    <a:pt x="301" y="1603"/>
                  </a:lnTo>
                  <a:lnTo>
                    <a:pt x="329" y="1597"/>
                  </a:lnTo>
                  <a:lnTo>
                    <a:pt x="358" y="1589"/>
                  </a:lnTo>
                  <a:lnTo>
                    <a:pt x="388" y="1576"/>
                  </a:lnTo>
                  <a:lnTo>
                    <a:pt x="419" y="1558"/>
                  </a:lnTo>
                  <a:lnTo>
                    <a:pt x="449" y="1536"/>
                  </a:lnTo>
                  <a:lnTo>
                    <a:pt x="479" y="1506"/>
                  </a:lnTo>
                  <a:lnTo>
                    <a:pt x="507" y="1470"/>
                  </a:lnTo>
                  <a:lnTo>
                    <a:pt x="534" y="1426"/>
                  </a:lnTo>
                  <a:lnTo>
                    <a:pt x="558" y="1376"/>
                  </a:lnTo>
                  <a:lnTo>
                    <a:pt x="579" y="1315"/>
                  </a:lnTo>
                  <a:lnTo>
                    <a:pt x="807" y="383"/>
                  </a:lnTo>
                  <a:lnTo>
                    <a:pt x="808" y="380"/>
                  </a:lnTo>
                  <a:lnTo>
                    <a:pt x="812" y="369"/>
                  </a:lnTo>
                  <a:lnTo>
                    <a:pt x="815" y="352"/>
                  </a:lnTo>
                  <a:lnTo>
                    <a:pt x="820" y="331"/>
                  </a:lnTo>
                  <a:lnTo>
                    <a:pt x="823" y="305"/>
                  </a:lnTo>
                  <a:lnTo>
                    <a:pt x="827" y="276"/>
                  </a:lnTo>
                  <a:lnTo>
                    <a:pt x="828" y="245"/>
                  </a:lnTo>
                  <a:lnTo>
                    <a:pt x="827" y="213"/>
                  </a:lnTo>
                  <a:lnTo>
                    <a:pt x="821" y="179"/>
                  </a:lnTo>
                  <a:lnTo>
                    <a:pt x="813" y="146"/>
                  </a:lnTo>
                  <a:lnTo>
                    <a:pt x="799" y="114"/>
                  </a:lnTo>
                  <a:lnTo>
                    <a:pt x="779" y="85"/>
                  </a:lnTo>
                  <a:lnTo>
                    <a:pt x="754" y="57"/>
                  </a:lnTo>
                  <a:lnTo>
                    <a:pt x="723" y="34"/>
                  </a:lnTo>
                  <a:lnTo>
                    <a:pt x="682" y="17"/>
                  </a:lnTo>
                  <a:lnTo>
                    <a:pt x="634" y="4"/>
                  </a:lnTo>
                  <a:lnTo>
                    <a:pt x="631" y="3"/>
                  </a:lnTo>
                  <a:lnTo>
                    <a:pt x="623" y="2"/>
                  </a:lnTo>
                  <a:lnTo>
                    <a:pt x="609" y="1"/>
                  </a:lnTo>
                  <a:lnTo>
                    <a:pt x="590" y="0"/>
                  </a:lnTo>
                  <a:lnTo>
                    <a:pt x="567" y="0"/>
                  </a:lnTo>
                  <a:lnTo>
                    <a:pt x="542" y="1"/>
                  </a:lnTo>
                  <a:lnTo>
                    <a:pt x="514" y="5"/>
                  </a:lnTo>
                  <a:lnTo>
                    <a:pt x="484" y="14"/>
                  </a:lnTo>
                  <a:lnTo>
                    <a:pt x="453" y="26"/>
                  </a:lnTo>
                  <a:lnTo>
                    <a:pt x="422" y="43"/>
                  </a:lnTo>
                  <a:lnTo>
                    <a:pt x="390" y="65"/>
                  </a:lnTo>
                  <a:lnTo>
                    <a:pt x="359" y="94"/>
                  </a:lnTo>
                  <a:lnTo>
                    <a:pt x="329" y="130"/>
                  </a:lnTo>
                  <a:lnTo>
                    <a:pt x="301" y="174"/>
                  </a:lnTo>
                  <a:lnTo>
                    <a:pt x="276" y="224"/>
                  </a:lnTo>
                  <a:lnTo>
                    <a:pt x="254" y="285"/>
                  </a:lnTo>
                  <a:close/>
                </a:path>
              </a:pathLst>
            </a:custGeom>
            <a:solidFill>
              <a:srgbClr val="808080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47" name="Freeform 86"/>
            <p:cNvSpPr>
              <a:spLocks/>
            </p:cNvSpPr>
            <p:nvPr/>
          </p:nvSpPr>
          <p:spPr bwMode="auto">
            <a:xfrm>
              <a:off x="7967663" y="5167313"/>
              <a:ext cx="444500" cy="666750"/>
            </a:xfrm>
            <a:custGeom>
              <a:avLst/>
              <a:gdLst>
                <a:gd name="T0" fmla="*/ 175 w 560"/>
                <a:gd name="T1" fmla="*/ 18 h 840"/>
                <a:gd name="T2" fmla="*/ 178 w 560"/>
                <a:gd name="T3" fmla="*/ 17 h 840"/>
                <a:gd name="T4" fmla="*/ 187 w 560"/>
                <a:gd name="T5" fmla="*/ 15 h 840"/>
                <a:gd name="T6" fmla="*/ 199 w 560"/>
                <a:gd name="T7" fmla="*/ 12 h 840"/>
                <a:gd name="T8" fmla="*/ 217 w 560"/>
                <a:gd name="T9" fmla="*/ 8 h 840"/>
                <a:gd name="T10" fmla="*/ 238 w 560"/>
                <a:gd name="T11" fmla="*/ 4 h 840"/>
                <a:gd name="T12" fmla="*/ 262 w 560"/>
                <a:gd name="T13" fmla="*/ 2 h 840"/>
                <a:gd name="T14" fmla="*/ 289 w 560"/>
                <a:gd name="T15" fmla="*/ 0 h 840"/>
                <a:gd name="T16" fmla="*/ 318 w 560"/>
                <a:gd name="T17" fmla="*/ 0 h 840"/>
                <a:gd name="T18" fmla="*/ 348 w 560"/>
                <a:gd name="T19" fmla="*/ 2 h 840"/>
                <a:gd name="T20" fmla="*/ 380 w 560"/>
                <a:gd name="T21" fmla="*/ 5 h 840"/>
                <a:gd name="T22" fmla="*/ 413 w 560"/>
                <a:gd name="T23" fmla="*/ 13 h 840"/>
                <a:gd name="T24" fmla="*/ 444 w 560"/>
                <a:gd name="T25" fmla="*/ 24 h 840"/>
                <a:gd name="T26" fmla="*/ 475 w 560"/>
                <a:gd name="T27" fmla="*/ 39 h 840"/>
                <a:gd name="T28" fmla="*/ 506 w 560"/>
                <a:gd name="T29" fmla="*/ 58 h 840"/>
                <a:gd name="T30" fmla="*/ 534 w 560"/>
                <a:gd name="T31" fmla="*/ 83 h 840"/>
                <a:gd name="T32" fmla="*/ 560 w 560"/>
                <a:gd name="T33" fmla="*/ 113 h 840"/>
                <a:gd name="T34" fmla="*/ 424 w 560"/>
                <a:gd name="T35" fmla="*/ 648 h 840"/>
                <a:gd name="T36" fmla="*/ 423 w 560"/>
                <a:gd name="T37" fmla="*/ 650 h 840"/>
                <a:gd name="T38" fmla="*/ 422 w 560"/>
                <a:gd name="T39" fmla="*/ 657 h 840"/>
                <a:gd name="T40" fmla="*/ 418 w 560"/>
                <a:gd name="T41" fmla="*/ 669 h 840"/>
                <a:gd name="T42" fmla="*/ 413 w 560"/>
                <a:gd name="T43" fmla="*/ 683 h 840"/>
                <a:gd name="T44" fmla="*/ 406 w 560"/>
                <a:gd name="T45" fmla="*/ 700 h 840"/>
                <a:gd name="T46" fmla="*/ 396 w 560"/>
                <a:gd name="T47" fmla="*/ 718 h 840"/>
                <a:gd name="T48" fmla="*/ 385 w 560"/>
                <a:gd name="T49" fmla="*/ 737 h 840"/>
                <a:gd name="T50" fmla="*/ 371 w 560"/>
                <a:gd name="T51" fmla="*/ 756 h 840"/>
                <a:gd name="T52" fmla="*/ 355 w 560"/>
                <a:gd name="T53" fmla="*/ 776 h 840"/>
                <a:gd name="T54" fmla="*/ 335 w 560"/>
                <a:gd name="T55" fmla="*/ 793 h 840"/>
                <a:gd name="T56" fmla="*/ 314 w 560"/>
                <a:gd name="T57" fmla="*/ 809 h 840"/>
                <a:gd name="T58" fmla="*/ 288 w 560"/>
                <a:gd name="T59" fmla="*/ 823 h 840"/>
                <a:gd name="T60" fmla="*/ 259 w 560"/>
                <a:gd name="T61" fmla="*/ 833 h 840"/>
                <a:gd name="T62" fmla="*/ 227 w 560"/>
                <a:gd name="T63" fmla="*/ 839 h 840"/>
                <a:gd name="T64" fmla="*/ 191 w 560"/>
                <a:gd name="T65" fmla="*/ 840 h 840"/>
                <a:gd name="T66" fmla="*/ 152 w 560"/>
                <a:gd name="T67" fmla="*/ 836 h 840"/>
                <a:gd name="T68" fmla="*/ 150 w 560"/>
                <a:gd name="T69" fmla="*/ 836 h 840"/>
                <a:gd name="T70" fmla="*/ 144 w 560"/>
                <a:gd name="T71" fmla="*/ 833 h 840"/>
                <a:gd name="T72" fmla="*/ 135 w 560"/>
                <a:gd name="T73" fmla="*/ 831 h 840"/>
                <a:gd name="T74" fmla="*/ 122 w 560"/>
                <a:gd name="T75" fmla="*/ 826 h 840"/>
                <a:gd name="T76" fmla="*/ 108 w 560"/>
                <a:gd name="T77" fmla="*/ 821 h 840"/>
                <a:gd name="T78" fmla="*/ 93 w 560"/>
                <a:gd name="T79" fmla="*/ 813 h 840"/>
                <a:gd name="T80" fmla="*/ 77 w 560"/>
                <a:gd name="T81" fmla="*/ 802 h 840"/>
                <a:gd name="T82" fmla="*/ 61 w 560"/>
                <a:gd name="T83" fmla="*/ 790 h 840"/>
                <a:gd name="T84" fmla="*/ 46 w 560"/>
                <a:gd name="T85" fmla="*/ 773 h 840"/>
                <a:gd name="T86" fmla="*/ 31 w 560"/>
                <a:gd name="T87" fmla="*/ 755 h 840"/>
                <a:gd name="T88" fmla="*/ 19 w 560"/>
                <a:gd name="T89" fmla="*/ 733 h 840"/>
                <a:gd name="T90" fmla="*/ 9 w 560"/>
                <a:gd name="T91" fmla="*/ 708 h 840"/>
                <a:gd name="T92" fmla="*/ 2 w 560"/>
                <a:gd name="T93" fmla="*/ 679 h 840"/>
                <a:gd name="T94" fmla="*/ 0 w 560"/>
                <a:gd name="T95" fmla="*/ 646 h 840"/>
                <a:gd name="T96" fmla="*/ 1 w 560"/>
                <a:gd name="T97" fmla="*/ 609 h 840"/>
                <a:gd name="T98" fmla="*/ 8 w 560"/>
                <a:gd name="T99" fmla="*/ 567 h 840"/>
                <a:gd name="T100" fmla="*/ 175 w 560"/>
                <a:gd name="T101" fmla="*/ 18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60" h="840">
                  <a:moveTo>
                    <a:pt x="175" y="18"/>
                  </a:moveTo>
                  <a:lnTo>
                    <a:pt x="178" y="17"/>
                  </a:lnTo>
                  <a:lnTo>
                    <a:pt x="187" y="15"/>
                  </a:lnTo>
                  <a:lnTo>
                    <a:pt x="199" y="12"/>
                  </a:lnTo>
                  <a:lnTo>
                    <a:pt x="217" y="8"/>
                  </a:lnTo>
                  <a:lnTo>
                    <a:pt x="238" y="4"/>
                  </a:lnTo>
                  <a:lnTo>
                    <a:pt x="262" y="2"/>
                  </a:lnTo>
                  <a:lnTo>
                    <a:pt x="289" y="0"/>
                  </a:lnTo>
                  <a:lnTo>
                    <a:pt x="318" y="0"/>
                  </a:lnTo>
                  <a:lnTo>
                    <a:pt x="348" y="2"/>
                  </a:lnTo>
                  <a:lnTo>
                    <a:pt x="380" y="5"/>
                  </a:lnTo>
                  <a:lnTo>
                    <a:pt x="413" y="13"/>
                  </a:lnTo>
                  <a:lnTo>
                    <a:pt x="444" y="24"/>
                  </a:lnTo>
                  <a:lnTo>
                    <a:pt x="475" y="39"/>
                  </a:lnTo>
                  <a:lnTo>
                    <a:pt x="506" y="58"/>
                  </a:lnTo>
                  <a:lnTo>
                    <a:pt x="534" y="83"/>
                  </a:lnTo>
                  <a:lnTo>
                    <a:pt x="560" y="113"/>
                  </a:lnTo>
                  <a:lnTo>
                    <a:pt x="424" y="648"/>
                  </a:lnTo>
                  <a:lnTo>
                    <a:pt x="423" y="650"/>
                  </a:lnTo>
                  <a:lnTo>
                    <a:pt x="422" y="657"/>
                  </a:lnTo>
                  <a:lnTo>
                    <a:pt x="418" y="669"/>
                  </a:lnTo>
                  <a:lnTo>
                    <a:pt x="413" y="683"/>
                  </a:lnTo>
                  <a:lnTo>
                    <a:pt x="406" y="700"/>
                  </a:lnTo>
                  <a:lnTo>
                    <a:pt x="396" y="718"/>
                  </a:lnTo>
                  <a:lnTo>
                    <a:pt x="385" y="737"/>
                  </a:lnTo>
                  <a:lnTo>
                    <a:pt x="371" y="756"/>
                  </a:lnTo>
                  <a:lnTo>
                    <a:pt x="355" y="776"/>
                  </a:lnTo>
                  <a:lnTo>
                    <a:pt x="335" y="793"/>
                  </a:lnTo>
                  <a:lnTo>
                    <a:pt x="314" y="809"/>
                  </a:lnTo>
                  <a:lnTo>
                    <a:pt x="288" y="823"/>
                  </a:lnTo>
                  <a:lnTo>
                    <a:pt x="259" y="833"/>
                  </a:lnTo>
                  <a:lnTo>
                    <a:pt x="227" y="839"/>
                  </a:lnTo>
                  <a:lnTo>
                    <a:pt x="191" y="840"/>
                  </a:lnTo>
                  <a:lnTo>
                    <a:pt x="152" y="836"/>
                  </a:lnTo>
                  <a:lnTo>
                    <a:pt x="150" y="836"/>
                  </a:lnTo>
                  <a:lnTo>
                    <a:pt x="144" y="833"/>
                  </a:lnTo>
                  <a:lnTo>
                    <a:pt x="135" y="831"/>
                  </a:lnTo>
                  <a:lnTo>
                    <a:pt x="122" y="826"/>
                  </a:lnTo>
                  <a:lnTo>
                    <a:pt x="108" y="821"/>
                  </a:lnTo>
                  <a:lnTo>
                    <a:pt x="93" y="813"/>
                  </a:lnTo>
                  <a:lnTo>
                    <a:pt x="77" y="802"/>
                  </a:lnTo>
                  <a:lnTo>
                    <a:pt x="61" y="790"/>
                  </a:lnTo>
                  <a:lnTo>
                    <a:pt x="46" y="773"/>
                  </a:lnTo>
                  <a:lnTo>
                    <a:pt x="31" y="755"/>
                  </a:lnTo>
                  <a:lnTo>
                    <a:pt x="19" y="733"/>
                  </a:lnTo>
                  <a:lnTo>
                    <a:pt x="9" y="708"/>
                  </a:lnTo>
                  <a:lnTo>
                    <a:pt x="2" y="679"/>
                  </a:lnTo>
                  <a:lnTo>
                    <a:pt x="0" y="646"/>
                  </a:lnTo>
                  <a:lnTo>
                    <a:pt x="1" y="609"/>
                  </a:lnTo>
                  <a:lnTo>
                    <a:pt x="8" y="567"/>
                  </a:lnTo>
                  <a:lnTo>
                    <a:pt x="175" y="18"/>
                  </a:lnTo>
                  <a:close/>
                </a:path>
              </a:pathLst>
            </a:custGeom>
            <a:solidFill>
              <a:srgbClr val="FFFFFF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grpSp>
        <p:nvGrpSpPr>
          <p:cNvPr id="248" name="Group 247"/>
          <p:cNvGrpSpPr/>
          <p:nvPr/>
        </p:nvGrpSpPr>
        <p:grpSpPr>
          <a:xfrm rot="5400000">
            <a:off x="5939726" y="5487996"/>
            <a:ext cx="237303" cy="461390"/>
            <a:chOff x="7908926" y="4624388"/>
            <a:chExt cx="655638" cy="1274763"/>
          </a:xfrm>
        </p:grpSpPr>
        <p:sp>
          <p:nvSpPr>
            <p:cNvPr id="249" name="Freeform 85"/>
            <p:cNvSpPr>
              <a:spLocks/>
            </p:cNvSpPr>
            <p:nvPr/>
          </p:nvSpPr>
          <p:spPr bwMode="auto">
            <a:xfrm>
              <a:off x="7908926" y="4624388"/>
              <a:ext cx="655638" cy="1274763"/>
            </a:xfrm>
            <a:custGeom>
              <a:avLst/>
              <a:gdLst>
                <a:gd name="T0" fmla="*/ 12 w 828"/>
                <a:gd name="T1" fmla="*/ 1205 h 1606"/>
                <a:gd name="T2" fmla="*/ 8 w 828"/>
                <a:gd name="T3" fmla="*/ 1220 h 1606"/>
                <a:gd name="T4" fmla="*/ 4 w 828"/>
                <a:gd name="T5" fmla="*/ 1261 h 1606"/>
                <a:gd name="T6" fmla="*/ 0 w 828"/>
                <a:gd name="T7" fmla="*/ 1318 h 1606"/>
                <a:gd name="T8" fmla="*/ 6 w 828"/>
                <a:gd name="T9" fmla="*/ 1385 h 1606"/>
                <a:gd name="T10" fmla="*/ 25 w 828"/>
                <a:gd name="T11" fmla="*/ 1454 h 1606"/>
                <a:gd name="T12" fmla="*/ 61 w 828"/>
                <a:gd name="T13" fmla="*/ 1519 h 1606"/>
                <a:gd name="T14" fmla="*/ 123 w 828"/>
                <a:gd name="T15" fmla="*/ 1570 h 1606"/>
                <a:gd name="T16" fmla="*/ 212 w 828"/>
                <a:gd name="T17" fmla="*/ 1601 h 1606"/>
                <a:gd name="T18" fmla="*/ 224 w 828"/>
                <a:gd name="T19" fmla="*/ 1604 h 1606"/>
                <a:gd name="T20" fmla="*/ 255 w 828"/>
                <a:gd name="T21" fmla="*/ 1606 h 1606"/>
                <a:gd name="T22" fmla="*/ 301 w 828"/>
                <a:gd name="T23" fmla="*/ 1603 h 1606"/>
                <a:gd name="T24" fmla="*/ 358 w 828"/>
                <a:gd name="T25" fmla="*/ 1589 h 1606"/>
                <a:gd name="T26" fmla="*/ 419 w 828"/>
                <a:gd name="T27" fmla="*/ 1558 h 1606"/>
                <a:gd name="T28" fmla="*/ 479 w 828"/>
                <a:gd name="T29" fmla="*/ 1506 h 1606"/>
                <a:gd name="T30" fmla="*/ 534 w 828"/>
                <a:gd name="T31" fmla="*/ 1426 h 1606"/>
                <a:gd name="T32" fmla="*/ 579 w 828"/>
                <a:gd name="T33" fmla="*/ 1315 h 1606"/>
                <a:gd name="T34" fmla="*/ 808 w 828"/>
                <a:gd name="T35" fmla="*/ 380 h 1606"/>
                <a:gd name="T36" fmla="*/ 815 w 828"/>
                <a:gd name="T37" fmla="*/ 352 h 1606"/>
                <a:gd name="T38" fmla="*/ 823 w 828"/>
                <a:gd name="T39" fmla="*/ 305 h 1606"/>
                <a:gd name="T40" fmla="*/ 828 w 828"/>
                <a:gd name="T41" fmla="*/ 245 h 1606"/>
                <a:gd name="T42" fmla="*/ 821 w 828"/>
                <a:gd name="T43" fmla="*/ 179 h 1606"/>
                <a:gd name="T44" fmla="*/ 799 w 828"/>
                <a:gd name="T45" fmla="*/ 114 h 1606"/>
                <a:gd name="T46" fmla="*/ 754 w 828"/>
                <a:gd name="T47" fmla="*/ 57 h 1606"/>
                <a:gd name="T48" fmla="*/ 682 w 828"/>
                <a:gd name="T49" fmla="*/ 17 h 1606"/>
                <a:gd name="T50" fmla="*/ 631 w 828"/>
                <a:gd name="T51" fmla="*/ 3 h 1606"/>
                <a:gd name="T52" fmla="*/ 609 w 828"/>
                <a:gd name="T53" fmla="*/ 1 h 1606"/>
                <a:gd name="T54" fmla="*/ 567 w 828"/>
                <a:gd name="T55" fmla="*/ 0 h 1606"/>
                <a:gd name="T56" fmla="*/ 514 w 828"/>
                <a:gd name="T57" fmla="*/ 5 h 1606"/>
                <a:gd name="T58" fmla="*/ 453 w 828"/>
                <a:gd name="T59" fmla="*/ 26 h 1606"/>
                <a:gd name="T60" fmla="*/ 390 w 828"/>
                <a:gd name="T61" fmla="*/ 65 h 1606"/>
                <a:gd name="T62" fmla="*/ 329 w 828"/>
                <a:gd name="T63" fmla="*/ 130 h 1606"/>
                <a:gd name="T64" fmla="*/ 276 w 828"/>
                <a:gd name="T65" fmla="*/ 224 h 1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28" h="1606">
                  <a:moveTo>
                    <a:pt x="254" y="285"/>
                  </a:moveTo>
                  <a:lnTo>
                    <a:pt x="12" y="1205"/>
                  </a:lnTo>
                  <a:lnTo>
                    <a:pt x="11" y="1209"/>
                  </a:lnTo>
                  <a:lnTo>
                    <a:pt x="8" y="1220"/>
                  </a:lnTo>
                  <a:lnTo>
                    <a:pt x="6" y="1238"/>
                  </a:lnTo>
                  <a:lnTo>
                    <a:pt x="4" y="1261"/>
                  </a:lnTo>
                  <a:lnTo>
                    <a:pt x="2" y="1287"/>
                  </a:lnTo>
                  <a:lnTo>
                    <a:pt x="0" y="1318"/>
                  </a:lnTo>
                  <a:lnTo>
                    <a:pt x="2" y="1350"/>
                  </a:lnTo>
                  <a:lnTo>
                    <a:pt x="6" y="1385"/>
                  </a:lnTo>
                  <a:lnTo>
                    <a:pt x="13" y="1419"/>
                  </a:lnTo>
                  <a:lnTo>
                    <a:pt x="25" y="1454"/>
                  </a:lnTo>
                  <a:lnTo>
                    <a:pt x="41" y="1487"/>
                  </a:lnTo>
                  <a:lnTo>
                    <a:pt x="61" y="1519"/>
                  </a:lnTo>
                  <a:lnTo>
                    <a:pt x="89" y="1546"/>
                  </a:lnTo>
                  <a:lnTo>
                    <a:pt x="123" y="1570"/>
                  </a:lnTo>
                  <a:lnTo>
                    <a:pt x="164" y="1589"/>
                  </a:lnTo>
                  <a:lnTo>
                    <a:pt x="212" y="1601"/>
                  </a:lnTo>
                  <a:lnTo>
                    <a:pt x="216" y="1603"/>
                  </a:lnTo>
                  <a:lnTo>
                    <a:pt x="224" y="1604"/>
                  </a:lnTo>
                  <a:lnTo>
                    <a:pt x="238" y="1605"/>
                  </a:lnTo>
                  <a:lnTo>
                    <a:pt x="255" y="1606"/>
                  </a:lnTo>
                  <a:lnTo>
                    <a:pt x="277" y="1605"/>
                  </a:lnTo>
                  <a:lnTo>
                    <a:pt x="301" y="1603"/>
                  </a:lnTo>
                  <a:lnTo>
                    <a:pt x="329" y="1597"/>
                  </a:lnTo>
                  <a:lnTo>
                    <a:pt x="358" y="1589"/>
                  </a:lnTo>
                  <a:lnTo>
                    <a:pt x="388" y="1576"/>
                  </a:lnTo>
                  <a:lnTo>
                    <a:pt x="419" y="1558"/>
                  </a:lnTo>
                  <a:lnTo>
                    <a:pt x="449" y="1536"/>
                  </a:lnTo>
                  <a:lnTo>
                    <a:pt x="479" y="1506"/>
                  </a:lnTo>
                  <a:lnTo>
                    <a:pt x="507" y="1470"/>
                  </a:lnTo>
                  <a:lnTo>
                    <a:pt x="534" y="1426"/>
                  </a:lnTo>
                  <a:lnTo>
                    <a:pt x="558" y="1376"/>
                  </a:lnTo>
                  <a:lnTo>
                    <a:pt x="579" y="1315"/>
                  </a:lnTo>
                  <a:lnTo>
                    <a:pt x="807" y="383"/>
                  </a:lnTo>
                  <a:lnTo>
                    <a:pt x="808" y="380"/>
                  </a:lnTo>
                  <a:lnTo>
                    <a:pt x="812" y="369"/>
                  </a:lnTo>
                  <a:lnTo>
                    <a:pt x="815" y="352"/>
                  </a:lnTo>
                  <a:lnTo>
                    <a:pt x="820" y="331"/>
                  </a:lnTo>
                  <a:lnTo>
                    <a:pt x="823" y="305"/>
                  </a:lnTo>
                  <a:lnTo>
                    <a:pt x="827" y="276"/>
                  </a:lnTo>
                  <a:lnTo>
                    <a:pt x="828" y="245"/>
                  </a:lnTo>
                  <a:lnTo>
                    <a:pt x="827" y="213"/>
                  </a:lnTo>
                  <a:lnTo>
                    <a:pt x="821" y="179"/>
                  </a:lnTo>
                  <a:lnTo>
                    <a:pt x="813" y="146"/>
                  </a:lnTo>
                  <a:lnTo>
                    <a:pt x="799" y="114"/>
                  </a:lnTo>
                  <a:lnTo>
                    <a:pt x="779" y="85"/>
                  </a:lnTo>
                  <a:lnTo>
                    <a:pt x="754" y="57"/>
                  </a:lnTo>
                  <a:lnTo>
                    <a:pt x="723" y="34"/>
                  </a:lnTo>
                  <a:lnTo>
                    <a:pt x="682" y="17"/>
                  </a:lnTo>
                  <a:lnTo>
                    <a:pt x="634" y="4"/>
                  </a:lnTo>
                  <a:lnTo>
                    <a:pt x="631" y="3"/>
                  </a:lnTo>
                  <a:lnTo>
                    <a:pt x="623" y="2"/>
                  </a:lnTo>
                  <a:lnTo>
                    <a:pt x="609" y="1"/>
                  </a:lnTo>
                  <a:lnTo>
                    <a:pt x="590" y="0"/>
                  </a:lnTo>
                  <a:lnTo>
                    <a:pt x="567" y="0"/>
                  </a:lnTo>
                  <a:lnTo>
                    <a:pt x="542" y="1"/>
                  </a:lnTo>
                  <a:lnTo>
                    <a:pt x="514" y="5"/>
                  </a:lnTo>
                  <a:lnTo>
                    <a:pt x="484" y="14"/>
                  </a:lnTo>
                  <a:lnTo>
                    <a:pt x="453" y="26"/>
                  </a:lnTo>
                  <a:lnTo>
                    <a:pt x="422" y="43"/>
                  </a:lnTo>
                  <a:lnTo>
                    <a:pt x="390" y="65"/>
                  </a:lnTo>
                  <a:lnTo>
                    <a:pt x="359" y="94"/>
                  </a:lnTo>
                  <a:lnTo>
                    <a:pt x="329" y="130"/>
                  </a:lnTo>
                  <a:lnTo>
                    <a:pt x="301" y="174"/>
                  </a:lnTo>
                  <a:lnTo>
                    <a:pt x="276" y="224"/>
                  </a:lnTo>
                  <a:lnTo>
                    <a:pt x="254" y="285"/>
                  </a:lnTo>
                  <a:close/>
                </a:path>
              </a:pathLst>
            </a:custGeom>
            <a:solidFill>
              <a:srgbClr val="808080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50" name="Freeform 86"/>
            <p:cNvSpPr>
              <a:spLocks/>
            </p:cNvSpPr>
            <p:nvPr/>
          </p:nvSpPr>
          <p:spPr bwMode="auto">
            <a:xfrm>
              <a:off x="7967663" y="5167313"/>
              <a:ext cx="444500" cy="666750"/>
            </a:xfrm>
            <a:custGeom>
              <a:avLst/>
              <a:gdLst>
                <a:gd name="T0" fmla="*/ 175 w 560"/>
                <a:gd name="T1" fmla="*/ 18 h 840"/>
                <a:gd name="T2" fmla="*/ 178 w 560"/>
                <a:gd name="T3" fmla="*/ 17 h 840"/>
                <a:gd name="T4" fmla="*/ 187 w 560"/>
                <a:gd name="T5" fmla="*/ 15 h 840"/>
                <a:gd name="T6" fmla="*/ 199 w 560"/>
                <a:gd name="T7" fmla="*/ 12 h 840"/>
                <a:gd name="T8" fmla="*/ 217 w 560"/>
                <a:gd name="T9" fmla="*/ 8 h 840"/>
                <a:gd name="T10" fmla="*/ 238 w 560"/>
                <a:gd name="T11" fmla="*/ 4 h 840"/>
                <a:gd name="T12" fmla="*/ 262 w 560"/>
                <a:gd name="T13" fmla="*/ 2 h 840"/>
                <a:gd name="T14" fmla="*/ 289 w 560"/>
                <a:gd name="T15" fmla="*/ 0 h 840"/>
                <a:gd name="T16" fmla="*/ 318 w 560"/>
                <a:gd name="T17" fmla="*/ 0 h 840"/>
                <a:gd name="T18" fmla="*/ 348 w 560"/>
                <a:gd name="T19" fmla="*/ 2 h 840"/>
                <a:gd name="T20" fmla="*/ 380 w 560"/>
                <a:gd name="T21" fmla="*/ 5 h 840"/>
                <a:gd name="T22" fmla="*/ 413 w 560"/>
                <a:gd name="T23" fmla="*/ 13 h 840"/>
                <a:gd name="T24" fmla="*/ 444 w 560"/>
                <a:gd name="T25" fmla="*/ 24 h 840"/>
                <a:gd name="T26" fmla="*/ 475 w 560"/>
                <a:gd name="T27" fmla="*/ 39 h 840"/>
                <a:gd name="T28" fmla="*/ 506 w 560"/>
                <a:gd name="T29" fmla="*/ 58 h 840"/>
                <a:gd name="T30" fmla="*/ 534 w 560"/>
                <a:gd name="T31" fmla="*/ 83 h 840"/>
                <a:gd name="T32" fmla="*/ 560 w 560"/>
                <a:gd name="T33" fmla="*/ 113 h 840"/>
                <a:gd name="T34" fmla="*/ 424 w 560"/>
                <a:gd name="T35" fmla="*/ 648 h 840"/>
                <a:gd name="T36" fmla="*/ 423 w 560"/>
                <a:gd name="T37" fmla="*/ 650 h 840"/>
                <a:gd name="T38" fmla="*/ 422 w 560"/>
                <a:gd name="T39" fmla="*/ 657 h 840"/>
                <a:gd name="T40" fmla="*/ 418 w 560"/>
                <a:gd name="T41" fmla="*/ 669 h 840"/>
                <a:gd name="T42" fmla="*/ 413 w 560"/>
                <a:gd name="T43" fmla="*/ 683 h 840"/>
                <a:gd name="T44" fmla="*/ 406 w 560"/>
                <a:gd name="T45" fmla="*/ 700 h 840"/>
                <a:gd name="T46" fmla="*/ 396 w 560"/>
                <a:gd name="T47" fmla="*/ 718 h 840"/>
                <a:gd name="T48" fmla="*/ 385 w 560"/>
                <a:gd name="T49" fmla="*/ 737 h 840"/>
                <a:gd name="T50" fmla="*/ 371 w 560"/>
                <a:gd name="T51" fmla="*/ 756 h 840"/>
                <a:gd name="T52" fmla="*/ 355 w 560"/>
                <a:gd name="T53" fmla="*/ 776 h 840"/>
                <a:gd name="T54" fmla="*/ 335 w 560"/>
                <a:gd name="T55" fmla="*/ 793 h 840"/>
                <a:gd name="T56" fmla="*/ 314 w 560"/>
                <a:gd name="T57" fmla="*/ 809 h 840"/>
                <a:gd name="T58" fmla="*/ 288 w 560"/>
                <a:gd name="T59" fmla="*/ 823 h 840"/>
                <a:gd name="T60" fmla="*/ 259 w 560"/>
                <a:gd name="T61" fmla="*/ 833 h 840"/>
                <a:gd name="T62" fmla="*/ 227 w 560"/>
                <a:gd name="T63" fmla="*/ 839 h 840"/>
                <a:gd name="T64" fmla="*/ 191 w 560"/>
                <a:gd name="T65" fmla="*/ 840 h 840"/>
                <a:gd name="T66" fmla="*/ 152 w 560"/>
                <a:gd name="T67" fmla="*/ 836 h 840"/>
                <a:gd name="T68" fmla="*/ 150 w 560"/>
                <a:gd name="T69" fmla="*/ 836 h 840"/>
                <a:gd name="T70" fmla="*/ 144 w 560"/>
                <a:gd name="T71" fmla="*/ 833 h 840"/>
                <a:gd name="T72" fmla="*/ 135 w 560"/>
                <a:gd name="T73" fmla="*/ 831 h 840"/>
                <a:gd name="T74" fmla="*/ 122 w 560"/>
                <a:gd name="T75" fmla="*/ 826 h 840"/>
                <a:gd name="T76" fmla="*/ 108 w 560"/>
                <a:gd name="T77" fmla="*/ 821 h 840"/>
                <a:gd name="T78" fmla="*/ 93 w 560"/>
                <a:gd name="T79" fmla="*/ 813 h 840"/>
                <a:gd name="T80" fmla="*/ 77 w 560"/>
                <a:gd name="T81" fmla="*/ 802 h 840"/>
                <a:gd name="T82" fmla="*/ 61 w 560"/>
                <a:gd name="T83" fmla="*/ 790 h 840"/>
                <a:gd name="T84" fmla="*/ 46 w 560"/>
                <a:gd name="T85" fmla="*/ 773 h 840"/>
                <a:gd name="T86" fmla="*/ 31 w 560"/>
                <a:gd name="T87" fmla="*/ 755 h 840"/>
                <a:gd name="T88" fmla="*/ 19 w 560"/>
                <a:gd name="T89" fmla="*/ 733 h 840"/>
                <a:gd name="T90" fmla="*/ 9 w 560"/>
                <a:gd name="T91" fmla="*/ 708 h 840"/>
                <a:gd name="T92" fmla="*/ 2 w 560"/>
                <a:gd name="T93" fmla="*/ 679 h 840"/>
                <a:gd name="T94" fmla="*/ 0 w 560"/>
                <a:gd name="T95" fmla="*/ 646 h 840"/>
                <a:gd name="T96" fmla="*/ 1 w 560"/>
                <a:gd name="T97" fmla="*/ 609 h 840"/>
                <a:gd name="T98" fmla="*/ 8 w 560"/>
                <a:gd name="T99" fmla="*/ 567 h 840"/>
                <a:gd name="T100" fmla="*/ 175 w 560"/>
                <a:gd name="T101" fmla="*/ 18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60" h="840">
                  <a:moveTo>
                    <a:pt x="175" y="18"/>
                  </a:moveTo>
                  <a:lnTo>
                    <a:pt x="178" y="17"/>
                  </a:lnTo>
                  <a:lnTo>
                    <a:pt x="187" y="15"/>
                  </a:lnTo>
                  <a:lnTo>
                    <a:pt x="199" y="12"/>
                  </a:lnTo>
                  <a:lnTo>
                    <a:pt x="217" y="8"/>
                  </a:lnTo>
                  <a:lnTo>
                    <a:pt x="238" y="4"/>
                  </a:lnTo>
                  <a:lnTo>
                    <a:pt x="262" y="2"/>
                  </a:lnTo>
                  <a:lnTo>
                    <a:pt x="289" y="0"/>
                  </a:lnTo>
                  <a:lnTo>
                    <a:pt x="318" y="0"/>
                  </a:lnTo>
                  <a:lnTo>
                    <a:pt x="348" y="2"/>
                  </a:lnTo>
                  <a:lnTo>
                    <a:pt x="380" y="5"/>
                  </a:lnTo>
                  <a:lnTo>
                    <a:pt x="413" y="13"/>
                  </a:lnTo>
                  <a:lnTo>
                    <a:pt x="444" y="24"/>
                  </a:lnTo>
                  <a:lnTo>
                    <a:pt x="475" y="39"/>
                  </a:lnTo>
                  <a:lnTo>
                    <a:pt x="506" y="58"/>
                  </a:lnTo>
                  <a:lnTo>
                    <a:pt x="534" y="83"/>
                  </a:lnTo>
                  <a:lnTo>
                    <a:pt x="560" y="113"/>
                  </a:lnTo>
                  <a:lnTo>
                    <a:pt x="424" y="648"/>
                  </a:lnTo>
                  <a:lnTo>
                    <a:pt x="423" y="650"/>
                  </a:lnTo>
                  <a:lnTo>
                    <a:pt x="422" y="657"/>
                  </a:lnTo>
                  <a:lnTo>
                    <a:pt x="418" y="669"/>
                  </a:lnTo>
                  <a:lnTo>
                    <a:pt x="413" y="683"/>
                  </a:lnTo>
                  <a:lnTo>
                    <a:pt x="406" y="700"/>
                  </a:lnTo>
                  <a:lnTo>
                    <a:pt x="396" y="718"/>
                  </a:lnTo>
                  <a:lnTo>
                    <a:pt x="385" y="737"/>
                  </a:lnTo>
                  <a:lnTo>
                    <a:pt x="371" y="756"/>
                  </a:lnTo>
                  <a:lnTo>
                    <a:pt x="355" y="776"/>
                  </a:lnTo>
                  <a:lnTo>
                    <a:pt x="335" y="793"/>
                  </a:lnTo>
                  <a:lnTo>
                    <a:pt x="314" y="809"/>
                  </a:lnTo>
                  <a:lnTo>
                    <a:pt x="288" y="823"/>
                  </a:lnTo>
                  <a:lnTo>
                    <a:pt x="259" y="833"/>
                  </a:lnTo>
                  <a:lnTo>
                    <a:pt x="227" y="839"/>
                  </a:lnTo>
                  <a:lnTo>
                    <a:pt x="191" y="840"/>
                  </a:lnTo>
                  <a:lnTo>
                    <a:pt x="152" y="836"/>
                  </a:lnTo>
                  <a:lnTo>
                    <a:pt x="150" y="836"/>
                  </a:lnTo>
                  <a:lnTo>
                    <a:pt x="144" y="833"/>
                  </a:lnTo>
                  <a:lnTo>
                    <a:pt x="135" y="831"/>
                  </a:lnTo>
                  <a:lnTo>
                    <a:pt x="122" y="826"/>
                  </a:lnTo>
                  <a:lnTo>
                    <a:pt x="108" y="821"/>
                  </a:lnTo>
                  <a:lnTo>
                    <a:pt x="93" y="813"/>
                  </a:lnTo>
                  <a:lnTo>
                    <a:pt x="77" y="802"/>
                  </a:lnTo>
                  <a:lnTo>
                    <a:pt x="61" y="790"/>
                  </a:lnTo>
                  <a:lnTo>
                    <a:pt x="46" y="773"/>
                  </a:lnTo>
                  <a:lnTo>
                    <a:pt x="31" y="755"/>
                  </a:lnTo>
                  <a:lnTo>
                    <a:pt x="19" y="733"/>
                  </a:lnTo>
                  <a:lnTo>
                    <a:pt x="9" y="708"/>
                  </a:lnTo>
                  <a:lnTo>
                    <a:pt x="2" y="679"/>
                  </a:lnTo>
                  <a:lnTo>
                    <a:pt x="0" y="646"/>
                  </a:lnTo>
                  <a:lnTo>
                    <a:pt x="1" y="609"/>
                  </a:lnTo>
                  <a:lnTo>
                    <a:pt x="8" y="567"/>
                  </a:lnTo>
                  <a:lnTo>
                    <a:pt x="175" y="18"/>
                  </a:lnTo>
                  <a:close/>
                </a:path>
              </a:pathLst>
            </a:custGeom>
            <a:solidFill>
              <a:srgbClr val="FFFFFF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grpSp>
        <p:nvGrpSpPr>
          <p:cNvPr id="251" name="Group 250"/>
          <p:cNvGrpSpPr/>
          <p:nvPr/>
        </p:nvGrpSpPr>
        <p:grpSpPr>
          <a:xfrm rot="14547676">
            <a:off x="6116874" y="5733218"/>
            <a:ext cx="260309" cy="506120"/>
            <a:chOff x="7908926" y="4624388"/>
            <a:chExt cx="655638" cy="1274763"/>
          </a:xfrm>
        </p:grpSpPr>
        <p:sp>
          <p:nvSpPr>
            <p:cNvPr id="252" name="Freeform 85"/>
            <p:cNvSpPr>
              <a:spLocks/>
            </p:cNvSpPr>
            <p:nvPr/>
          </p:nvSpPr>
          <p:spPr bwMode="auto">
            <a:xfrm>
              <a:off x="7908926" y="4624388"/>
              <a:ext cx="655638" cy="1274763"/>
            </a:xfrm>
            <a:custGeom>
              <a:avLst/>
              <a:gdLst>
                <a:gd name="T0" fmla="*/ 12 w 828"/>
                <a:gd name="T1" fmla="*/ 1205 h 1606"/>
                <a:gd name="T2" fmla="*/ 8 w 828"/>
                <a:gd name="T3" fmla="*/ 1220 h 1606"/>
                <a:gd name="T4" fmla="*/ 4 w 828"/>
                <a:gd name="T5" fmla="*/ 1261 h 1606"/>
                <a:gd name="T6" fmla="*/ 0 w 828"/>
                <a:gd name="T7" fmla="*/ 1318 h 1606"/>
                <a:gd name="T8" fmla="*/ 6 w 828"/>
                <a:gd name="T9" fmla="*/ 1385 h 1606"/>
                <a:gd name="T10" fmla="*/ 25 w 828"/>
                <a:gd name="T11" fmla="*/ 1454 h 1606"/>
                <a:gd name="T12" fmla="*/ 61 w 828"/>
                <a:gd name="T13" fmla="*/ 1519 h 1606"/>
                <a:gd name="T14" fmla="*/ 123 w 828"/>
                <a:gd name="T15" fmla="*/ 1570 h 1606"/>
                <a:gd name="T16" fmla="*/ 212 w 828"/>
                <a:gd name="T17" fmla="*/ 1601 h 1606"/>
                <a:gd name="T18" fmla="*/ 224 w 828"/>
                <a:gd name="T19" fmla="*/ 1604 h 1606"/>
                <a:gd name="T20" fmla="*/ 255 w 828"/>
                <a:gd name="T21" fmla="*/ 1606 h 1606"/>
                <a:gd name="T22" fmla="*/ 301 w 828"/>
                <a:gd name="T23" fmla="*/ 1603 h 1606"/>
                <a:gd name="T24" fmla="*/ 358 w 828"/>
                <a:gd name="T25" fmla="*/ 1589 h 1606"/>
                <a:gd name="T26" fmla="*/ 419 w 828"/>
                <a:gd name="T27" fmla="*/ 1558 h 1606"/>
                <a:gd name="T28" fmla="*/ 479 w 828"/>
                <a:gd name="T29" fmla="*/ 1506 h 1606"/>
                <a:gd name="T30" fmla="*/ 534 w 828"/>
                <a:gd name="T31" fmla="*/ 1426 h 1606"/>
                <a:gd name="T32" fmla="*/ 579 w 828"/>
                <a:gd name="T33" fmla="*/ 1315 h 1606"/>
                <a:gd name="T34" fmla="*/ 808 w 828"/>
                <a:gd name="T35" fmla="*/ 380 h 1606"/>
                <a:gd name="T36" fmla="*/ 815 w 828"/>
                <a:gd name="T37" fmla="*/ 352 h 1606"/>
                <a:gd name="T38" fmla="*/ 823 w 828"/>
                <a:gd name="T39" fmla="*/ 305 h 1606"/>
                <a:gd name="T40" fmla="*/ 828 w 828"/>
                <a:gd name="T41" fmla="*/ 245 h 1606"/>
                <a:gd name="T42" fmla="*/ 821 w 828"/>
                <a:gd name="T43" fmla="*/ 179 h 1606"/>
                <a:gd name="T44" fmla="*/ 799 w 828"/>
                <a:gd name="T45" fmla="*/ 114 h 1606"/>
                <a:gd name="T46" fmla="*/ 754 w 828"/>
                <a:gd name="T47" fmla="*/ 57 h 1606"/>
                <a:gd name="T48" fmla="*/ 682 w 828"/>
                <a:gd name="T49" fmla="*/ 17 h 1606"/>
                <a:gd name="T50" fmla="*/ 631 w 828"/>
                <a:gd name="T51" fmla="*/ 3 h 1606"/>
                <a:gd name="T52" fmla="*/ 609 w 828"/>
                <a:gd name="T53" fmla="*/ 1 h 1606"/>
                <a:gd name="T54" fmla="*/ 567 w 828"/>
                <a:gd name="T55" fmla="*/ 0 h 1606"/>
                <a:gd name="T56" fmla="*/ 514 w 828"/>
                <a:gd name="T57" fmla="*/ 5 h 1606"/>
                <a:gd name="T58" fmla="*/ 453 w 828"/>
                <a:gd name="T59" fmla="*/ 26 h 1606"/>
                <a:gd name="T60" fmla="*/ 390 w 828"/>
                <a:gd name="T61" fmla="*/ 65 h 1606"/>
                <a:gd name="T62" fmla="*/ 329 w 828"/>
                <a:gd name="T63" fmla="*/ 130 h 1606"/>
                <a:gd name="T64" fmla="*/ 276 w 828"/>
                <a:gd name="T65" fmla="*/ 224 h 1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28" h="1606">
                  <a:moveTo>
                    <a:pt x="254" y="285"/>
                  </a:moveTo>
                  <a:lnTo>
                    <a:pt x="12" y="1205"/>
                  </a:lnTo>
                  <a:lnTo>
                    <a:pt x="11" y="1209"/>
                  </a:lnTo>
                  <a:lnTo>
                    <a:pt x="8" y="1220"/>
                  </a:lnTo>
                  <a:lnTo>
                    <a:pt x="6" y="1238"/>
                  </a:lnTo>
                  <a:lnTo>
                    <a:pt x="4" y="1261"/>
                  </a:lnTo>
                  <a:lnTo>
                    <a:pt x="2" y="1287"/>
                  </a:lnTo>
                  <a:lnTo>
                    <a:pt x="0" y="1318"/>
                  </a:lnTo>
                  <a:lnTo>
                    <a:pt x="2" y="1350"/>
                  </a:lnTo>
                  <a:lnTo>
                    <a:pt x="6" y="1385"/>
                  </a:lnTo>
                  <a:lnTo>
                    <a:pt x="13" y="1419"/>
                  </a:lnTo>
                  <a:lnTo>
                    <a:pt x="25" y="1454"/>
                  </a:lnTo>
                  <a:lnTo>
                    <a:pt x="41" y="1487"/>
                  </a:lnTo>
                  <a:lnTo>
                    <a:pt x="61" y="1519"/>
                  </a:lnTo>
                  <a:lnTo>
                    <a:pt x="89" y="1546"/>
                  </a:lnTo>
                  <a:lnTo>
                    <a:pt x="123" y="1570"/>
                  </a:lnTo>
                  <a:lnTo>
                    <a:pt x="164" y="1589"/>
                  </a:lnTo>
                  <a:lnTo>
                    <a:pt x="212" y="1601"/>
                  </a:lnTo>
                  <a:lnTo>
                    <a:pt x="216" y="1603"/>
                  </a:lnTo>
                  <a:lnTo>
                    <a:pt x="224" y="1604"/>
                  </a:lnTo>
                  <a:lnTo>
                    <a:pt x="238" y="1605"/>
                  </a:lnTo>
                  <a:lnTo>
                    <a:pt x="255" y="1606"/>
                  </a:lnTo>
                  <a:lnTo>
                    <a:pt x="277" y="1605"/>
                  </a:lnTo>
                  <a:lnTo>
                    <a:pt x="301" y="1603"/>
                  </a:lnTo>
                  <a:lnTo>
                    <a:pt x="329" y="1597"/>
                  </a:lnTo>
                  <a:lnTo>
                    <a:pt x="358" y="1589"/>
                  </a:lnTo>
                  <a:lnTo>
                    <a:pt x="388" y="1576"/>
                  </a:lnTo>
                  <a:lnTo>
                    <a:pt x="419" y="1558"/>
                  </a:lnTo>
                  <a:lnTo>
                    <a:pt x="449" y="1536"/>
                  </a:lnTo>
                  <a:lnTo>
                    <a:pt x="479" y="1506"/>
                  </a:lnTo>
                  <a:lnTo>
                    <a:pt x="507" y="1470"/>
                  </a:lnTo>
                  <a:lnTo>
                    <a:pt x="534" y="1426"/>
                  </a:lnTo>
                  <a:lnTo>
                    <a:pt x="558" y="1376"/>
                  </a:lnTo>
                  <a:lnTo>
                    <a:pt x="579" y="1315"/>
                  </a:lnTo>
                  <a:lnTo>
                    <a:pt x="807" y="383"/>
                  </a:lnTo>
                  <a:lnTo>
                    <a:pt x="808" y="380"/>
                  </a:lnTo>
                  <a:lnTo>
                    <a:pt x="812" y="369"/>
                  </a:lnTo>
                  <a:lnTo>
                    <a:pt x="815" y="352"/>
                  </a:lnTo>
                  <a:lnTo>
                    <a:pt x="820" y="331"/>
                  </a:lnTo>
                  <a:lnTo>
                    <a:pt x="823" y="305"/>
                  </a:lnTo>
                  <a:lnTo>
                    <a:pt x="827" y="276"/>
                  </a:lnTo>
                  <a:lnTo>
                    <a:pt x="828" y="245"/>
                  </a:lnTo>
                  <a:lnTo>
                    <a:pt x="827" y="213"/>
                  </a:lnTo>
                  <a:lnTo>
                    <a:pt x="821" y="179"/>
                  </a:lnTo>
                  <a:lnTo>
                    <a:pt x="813" y="146"/>
                  </a:lnTo>
                  <a:lnTo>
                    <a:pt x="799" y="114"/>
                  </a:lnTo>
                  <a:lnTo>
                    <a:pt x="779" y="85"/>
                  </a:lnTo>
                  <a:lnTo>
                    <a:pt x="754" y="57"/>
                  </a:lnTo>
                  <a:lnTo>
                    <a:pt x="723" y="34"/>
                  </a:lnTo>
                  <a:lnTo>
                    <a:pt x="682" y="17"/>
                  </a:lnTo>
                  <a:lnTo>
                    <a:pt x="634" y="4"/>
                  </a:lnTo>
                  <a:lnTo>
                    <a:pt x="631" y="3"/>
                  </a:lnTo>
                  <a:lnTo>
                    <a:pt x="623" y="2"/>
                  </a:lnTo>
                  <a:lnTo>
                    <a:pt x="609" y="1"/>
                  </a:lnTo>
                  <a:lnTo>
                    <a:pt x="590" y="0"/>
                  </a:lnTo>
                  <a:lnTo>
                    <a:pt x="567" y="0"/>
                  </a:lnTo>
                  <a:lnTo>
                    <a:pt x="542" y="1"/>
                  </a:lnTo>
                  <a:lnTo>
                    <a:pt x="514" y="5"/>
                  </a:lnTo>
                  <a:lnTo>
                    <a:pt x="484" y="14"/>
                  </a:lnTo>
                  <a:lnTo>
                    <a:pt x="453" y="26"/>
                  </a:lnTo>
                  <a:lnTo>
                    <a:pt x="422" y="43"/>
                  </a:lnTo>
                  <a:lnTo>
                    <a:pt x="390" y="65"/>
                  </a:lnTo>
                  <a:lnTo>
                    <a:pt x="359" y="94"/>
                  </a:lnTo>
                  <a:lnTo>
                    <a:pt x="329" y="130"/>
                  </a:lnTo>
                  <a:lnTo>
                    <a:pt x="301" y="174"/>
                  </a:lnTo>
                  <a:lnTo>
                    <a:pt x="276" y="224"/>
                  </a:lnTo>
                  <a:lnTo>
                    <a:pt x="254" y="285"/>
                  </a:lnTo>
                  <a:close/>
                </a:path>
              </a:pathLst>
            </a:custGeom>
            <a:solidFill>
              <a:srgbClr val="808080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53" name="Freeform 86"/>
            <p:cNvSpPr>
              <a:spLocks/>
            </p:cNvSpPr>
            <p:nvPr/>
          </p:nvSpPr>
          <p:spPr bwMode="auto">
            <a:xfrm>
              <a:off x="7967663" y="5167313"/>
              <a:ext cx="444500" cy="666750"/>
            </a:xfrm>
            <a:custGeom>
              <a:avLst/>
              <a:gdLst>
                <a:gd name="T0" fmla="*/ 175 w 560"/>
                <a:gd name="T1" fmla="*/ 18 h 840"/>
                <a:gd name="T2" fmla="*/ 178 w 560"/>
                <a:gd name="T3" fmla="*/ 17 h 840"/>
                <a:gd name="T4" fmla="*/ 187 w 560"/>
                <a:gd name="T5" fmla="*/ 15 h 840"/>
                <a:gd name="T6" fmla="*/ 199 w 560"/>
                <a:gd name="T7" fmla="*/ 12 h 840"/>
                <a:gd name="T8" fmla="*/ 217 w 560"/>
                <a:gd name="T9" fmla="*/ 8 h 840"/>
                <a:gd name="T10" fmla="*/ 238 w 560"/>
                <a:gd name="T11" fmla="*/ 4 h 840"/>
                <a:gd name="T12" fmla="*/ 262 w 560"/>
                <a:gd name="T13" fmla="*/ 2 h 840"/>
                <a:gd name="T14" fmla="*/ 289 w 560"/>
                <a:gd name="T15" fmla="*/ 0 h 840"/>
                <a:gd name="T16" fmla="*/ 318 w 560"/>
                <a:gd name="T17" fmla="*/ 0 h 840"/>
                <a:gd name="T18" fmla="*/ 348 w 560"/>
                <a:gd name="T19" fmla="*/ 2 h 840"/>
                <a:gd name="T20" fmla="*/ 380 w 560"/>
                <a:gd name="T21" fmla="*/ 5 h 840"/>
                <a:gd name="T22" fmla="*/ 413 w 560"/>
                <a:gd name="T23" fmla="*/ 13 h 840"/>
                <a:gd name="T24" fmla="*/ 444 w 560"/>
                <a:gd name="T25" fmla="*/ 24 h 840"/>
                <a:gd name="T26" fmla="*/ 475 w 560"/>
                <a:gd name="T27" fmla="*/ 39 h 840"/>
                <a:gd name="T28" fmla="*/ 506 w 560"/>
                <a:gd name="T29" fmla="*/ 58 h 840"/>
                <a:gd name="T30" fmla="*/ 534 w 560"/>
                <a:gd name="T31" fmla="*/ 83 h 840"/>
                <a:gd name="T32" fmla="*/ 560 w 560"/>
                <a:gd name="T33" fmla="*/ 113 h 840"/>
                <a:gd name="T34" fmla="*/ 424 w 560"/>
                <a:gd name="T35" fmla="*/ 648 h 840"/>
                <a:gd name="T36" fmla="*/ 423 w 560"/>
                <a:gd name="T37" fmla="*/ 650 h 840"/>
                <a:gd name="T38" fmla="*/ 422 w 560"/>
                <a:gd name="T39" fmla="*/ 657 h 840"/>
                <a:gd name="T40" fmla="*/ 418 w 560"/>
                <a:gd name="T41" fmla="*/ 669 h 840"/>
                <a:gd name="T42" fmla="*/ 413 w 560"/>
                <a:gd name="T43" fmla="*/ 683 h 840"/>
                <a:gd name="T44" fmla="*/ 406 w 560"/>
                <a:gd name="T45" fmla="*/ 700 h 840"/>
                <a:gd name="T46" fmla="*/ 396 w 560"/>
                <a:gd name="T47" fmla="*/ 718 h 840"/>
                <a:gd name="T48" fmla="*/ 385 w 560"/>
                <a:gd name="T49" fmla="*/ 737 h 840"/>
                <a:gd name="T50" fmla="*/ 371 w 560"/>
                <a:gd name="T51" fmla="*/ 756 h 840"/>
                <a:gd name="T52" fmla="*/ 355 w 560"/>
                <a:gd name="T53" fmla="*/ 776 h 840"/>
                <a:gd name="T54" fmla="*/ 335 w 560"/>
                <a:gd name="T55" fmla="*/ 793 h 840"/>
                <a:gd name="T56" fmla="*/ 314 w 560"/>
                <a:gd name="T57" fmla="*/ 809 h 840"/>
                <a:gd name="T58" fmla="*/ 288 w 560"/>
                <a:gd name="T59" fmla="*/ 823 h 840"/>
                <a:gd name="T60" fmla="*/ 259 w 560"/>
                <a:gd name="T61" fmla="*/ 833 h 840"/>
                <a:gd name="T62" fmla="*/ 227 w 560"/>
                <a:gd name="T63" fmla="*/ 839 h 840"/>
                <a:gd name="T64" fmla="*/ 191 w 560"/>
                <a:gd name="T65" fmla="*/ 840 h 840"/>
                <a:gd name="T66" fmla="*/ 152 w 560"/>
                <a:gd name="T67" fmla="*/ 836 h 840"/>
                <a:gd name="T68" fmla="*/ 150 w 560"/>
                <a:gd name="T69" fmla="*/ 836 h 840"/>
                <a:gd name="T70" fmla="*/ 144 w 560"/>
                <a:gd name="T71" fmla="*/ 833 h 840"/>
                <a:gd name="T72" fmla="*/ 135 w 560"/>
                <a:gd name="T73" fmla="*/ 831 h 840"/>
                <a:gd name="T74" fmla="*/ 122 w 560"/>
                <a:gd name="T75" fmla="*/ 826 h 840"/>
                <a:gd name="T76" fmla="*/ 108 w 560"/>
                <a:gd name="T77" fmla="*/ 821 h 840"/>
                <a:gd name="T78" fmla="*/ 93 w 560"/>
                <a:gd name="T79" fmla="*/ 813 h 840"/>
                <a:gd name="T80" fmla="*/ 77 w 560"/>
                <a:gd name="T81" fmla="*/ 802 h 840"/>
                <a:gd name="T82" fmla="*/ 61 w 560"/>
                <a:gd name="T83" fmla="*/ 790 h 840"/>
                <a:gd name="T84" fmla="*/ 46 w 560"/>
                <a:gd name="T85" fmla="*/ 773 h 840"/>
                <a:gd name="T86" fmla="*/ 31 w 560"/>
                <a:gd name="T87" fmla="*/ 755 h 840"/>
                <a:gd name="T88" fmla="*/ 19 w 560"/>
                <a:gd name="T89" fmla="*/ 733 h 840"/>
                <a:gd name="T90" fmla="*/ 9 w 560"/>
                <a:gd name="T91" fmla="*/ 708 h 840"/>
                <a:gd name="T92" fmla="*/ 2 w 560"/>
                <a:gd name="T93" fmla="*/ 679 h 840"/>
                <a:gd name="T94" fmla="*/ 0 w 560"/>
                <a:gd name="T95" fmla="*/ 646 h 840"/>
                <a:gd name="T96" fmla="*/ 1 w 560"/>
                <a:gd name="T97" fmla="*/ 609 h 840"/>
                <a:gd name="T98" fmla="*/ 8 w 560"/>
                <a:gd name="T99" fmla="*/ 567 h 840"/>
                <a:gd name="T100" fmla="*/ 175 w 560"/>
                <a:gd name="T101" fmla="*/ 18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60" h="840">
                  <a:moveTo>
                    <a:pt x="175" y="18"/>
                  </a:moveTo>
                  <a:lnTo>
                    <a:pt x="178" y="17"/>
                  </a:lnTo>
                  <a:lnTo>
                    <a:pt x="187" y="15"/>
                  </a:lnTo>
                  <a:lnTo>
                    <a:pt x="199" y="12"/>
                  </a:lnTo>
                  <a:lnTo>
                    <a:pt x="217" y="8"/>
                  </a:lnTo>
                  <a:lnTo>
                    <a:pt x="238" y="4"/>
                  </a:lnTo>
                  <a:lnTo>
                    <a:pt x="262" y="2"/>
                  </a:lnTo>
                  <a:lnTo>
                    <a:pt x="289" y="0"/>
                  </a:lnTo>
                  <a:lnTo>
                    <a:pt x="318" y="0"/>
                  </a:lnTo>
                  <a:lnTo>
                    <a:pt x="348" y="2"/>
                  </a:lnTo>
                  <a:lnTo>
                    <a:pt x="380" y="5"/>
                  </a:lnTo>
                  <a:lnTo>
                    <a:pt x="413" y="13"/>
                  </a:lnTo>
                  <a:lnTo>
                    <a:pt x="444" y="24"/>
                  </a:lnTo>
                  <a:lnTo>
                    <a:pt x="475" y="39"/>
                  </a:lnTo>
                  <a:lnTo>
                    <a:pt x="506" y="58"/>
                  </a:lnTo>
                  <a:lnTo>
                    <a:pt x="534" y="83"/>
                  </a:lnTo>
                  <a:lnTo>
                    <a:pt x="560" y="113"/>
                  </a:lnTo>
                  <a:lnTo>
                    <a:pt x="424" y="648"/>
                  </a:lnTo>
                  <a:lnTo>
                    <a:pt x="423" y="650"/>
                  </a:lnTo>
                  <a:lnTo>
                    <a:pt x="422" y="657"/>
                  </a:lnTo>
                  <a:lnTo>
                    <a:pt x="418" y="669"/>
                  </a:lnTo>
                  <a:lnTo>
                    <a:pt x="413" y="683"/>
                  </a:lnTo>
                  <a:lnTo>
                    <a:pt x="406" y="700"/>
                  </a:lnTo>
                  <a:lnTo>
                    <a:pt x="396" y="718"/>
                  </a:lnTo>
                  <a:lnTo>
                    <a:pt x="385" y="737"/>
                  </a:lnTo>
                  <a:lnTo>
                    <a:pt x="371" y="756"/>
                  </a:lnTo>
                  <a:lnTo>
                    <a:pt x="355" y="776"/>
                  </a:lnTo>
                  <a:lnTo>
                    <a:pt x="335" y="793"/>
                  </a:lnTo>
                  <a:lnTo>
                    <a:pt x="314" y="809"/>
                  </a:lnTo>
                  <a:lnTo>
                    <a:pt x="288" y="823"/>
                  </a:lnTo>
                  <a:lnTo>
                    <a:pt x="259" y="833"/>
                  </a:lnTo>
                  <a:lnTo>
                    <a:pt x="227" y="839"/>
                  </a:lnTo>
                  <a:lnTo>
                    <a:pt x="191" y="840"/>
                  </a:lnTo>
                  <a:lnTo>
                    <a:pt x="152" y="836"/>
                  </a:lnTo>
                  <a:lnTo>
                    <a:pt x="150" y="836"/>
                  </a:lnTo>
                  <a:lnTo>
                    <a:pt x="144" y="833"/>
                  </a:lnTo>
                  <a:lnTo>
                    <a:pt x="135" y="831"/>
                  </a:lnTo>
                  <a:lnTo>
                    <a:pt x="122" y="826"/>
                  </a:lnTo>
                  <a:lnTo>
                    <a:pt x="108" y="821"/>
                  </a:lnTo>
                  <a:lnTo>
                    <a:pt x="93" y="813"/>
                  </a:lnTo>
                  <a:lnTo>
                    <a:pt x="77" y="802"/>
                  </a:lnTo>
                  <a:lnTo>
                    <a:pt x="61" y="790"/>
                  </a:lnTo>
                  <a:lnTo>
                    <a:pt x="46" y="773"/>
                  </a:lnTo>
                  <a:lnTo>
                    <a:pt x="31" y="755"/>
                  </a:lnTo>
                  <a:lnTo>
                    <a:pt x="19" y="733"/>
                  </a:lnTo>
                  <a:lnTo>
                    <a:pt x="9" y="708"/>
                  </a:lnTo>
                  <a:lnTo>
                    <a:pt x="2" y="679"/>
                  </a:lnTo>
                  <a:lnTo>
                    <a:pt x="0" y="646"/>
                  </a:lnTo>
                  <a:lnTo>
                    <a:pt x="1" y="609"/>
                  </a:lnTo>
                  <a:lnTo>
                    <a:pt x="8" y="567"/>
                  </a:lnTo>
                  <a:lnTo>
                    <a:pt x="175" y="18"/>
                  </a:lnTo>
                  <a:close/>
                </a:path>
              </a:pathLst>
            </a:custGeom>
            <a:solidFill>
              <a:srgbClr val="FFE600"/>
            </a:solidFill>
            <a:ln w="9525">
              <a:solidFill>
                <a:srgbClr val="FFE6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grpSp>
        <p:nvGrpSpPr>
          <p:cNvPr id="254" name="Group 253"/>
          <p:cNvGrpSpPr/>
          <p:nvPr/>
        </p:nvGrpSpPr>
        <p:grpSpPr>
          <a:xfrm rot="7431430">
            <a:off x="6459270" y="5449343"/>
            <a:ext cx="186155" cy="361943"/>
            <a:chOff x="7908926" y="4624388"/>
            <a:chExt cx="655638" cy="1274763"/>
          </a:xfrm>
        </p:grpSpPr>
        <p:sp>
          <p:nvSpPr>
            <p:cNvPr id="255" name="Freeform 85"/>
            <p:cNvSpPr>
              <a:spLocks/>
            </p:cNvSpPr>
            <p:nvPr/>
          </p:nvSpPr>
          <p:spPr bwMode="auto">
            <a:xfrm>
              <a:off x="7908926" y="4624388"/>
              <a:ext cx="655638" cy="1274763"/>
            </a:xfrm>
            <a:custGeom>
              <a:avLst/>
              <a:gdLst>
                <a:gd name="T0" fmla="*/ 12 w 828"/>
                <a:gd name="T1" fmla="*/ 1205 h 1606"/>
                <a:gd name="T2" fmla="*/ 8 w 828"/>
                <a:gd name="T3" fmla="*/ 1220 h 1606"/>
                <a:gd name="T4" fmla="*/ 4 w 828"/>
                <a:gd name="T5" fmla="*/ 1261 h 1606"/>
                <a:gd name="T6" fmla="*/ 0 w 828"/>
                <a:gd name="T7" fmla="*/ 1318 h 1606"/>
                <a:gd name="T8" fmla="*/ 6 w 828"/>
                <a:gd name="T9" fmla="*/ 1385 h 1606"/>
                <a:gd name="T10" fmla="*/ 25 w 828"/>
                <a:gd name="T11" fmla="*/ 1454 h 1606"/>
                <a:gd name="T12" fmla="*/ 61 w 828"/>
                <a:gd name="T13" fmla="*/ 1519 h 1606"/>
                <a:gd name="T14" fmla="*/ 123 w 828"/>
                <a:gd name="T15" fmla="*/ 1570 h 1606"/>
                <a:gd name="T16" fmla="*/ 212 w 828"/>
                <a:gd name="T17" fmla="*/ 1601 h 1606"/>
                <a:gd name="T18" fmla="*/ 224 w 828"/>
                <a:gd name="T19" fmla="*/ 1604 h 1606"/>
                <a:gd name="T20" fmla="*/ 255 w 828"/>
                <a:gd name="T21" fmla="*/ 1606 h 1606"/>
                <a:gd name="T22" fmla="*/ 301 w 828"/>
                <a:gd name="T23" fmla="*/ 1603 h 1606"/>
                <a:gd name="T24" fmla="*/ 358 w 828"/>
                <a:gd name="T25" fmla="*/ 1589 h 1606"/>
                <a:gd name="T26" fmla="*/ 419 w 828"/>
                <a:gd name="T27" fmla="*/ 1558 h 1606"/>
                <a:gd name="T28" fmla="*/ 479 w 828"/>
                <a:gd name="T29" fmla="*/ 1506 h 1606"/>
                <a:gd name="T30" fmla="*/ 534 w 828"/>
                <a:gd name="T31" fmla="*/ 1426 h 1606"/>
                <a:gd name="T32" fmla="*/ 579 w 828"/>
                <a:gd name="T33" fmla="*/ 1315 h 1606"/>
                <a:gd name="T34" fmla="*/ 808 w 828"/>
                <a:gd name="T35" fmla="*/ 380 h 1606"/>
                <a:gd name="T36" fmla="*/ 815 w 828"/>
                <a:gd name="T37" fmla="*/ 352 h 1606"/>
                <a:gd name="T38" fmla="*/ 823 w 828"/>
                <a:gd name="T39" fmla="*/ 305 h 1606"/>
                <a:gd name="T40" fmla="*/ 828 w 828"/>
                <a:gd name="T41" fmla="*/ 245 h 1606"/>
                <a:gd name="T42" fmla="*/ 821 w 828"/>
                <a:gd name="T43" fmla="*/ 179 h 1606"/>
                <a:gd name="T44" fmla="*/ 799 w 828"/>
                <a:gd name="T45" fmla="*/ 114 h 1606"/>
                <a:gd name="T46" fmla="*/ 754 w 828"/>
                <a:gd name="T47" fmla="*/ 57 h 1606"/>
                <a:gd name="T48" fmla="*/ 682 w 828"/>
                <a:gd name="T49" fmla="*/ 17 h 1606"/>
                <a:gd name="T50" fmla="*/ 631 w 828"/>
                <a:gd name="T51" fmla="*/ 3 h 1606"/>
                <a:gd name="T52" fmla="*/ 609 w 828"/>
                <a:gd name="T53" fmla="*/ 1 h 1606"/>
                <a:gd name="T54" fmla="*/ 567 w 828"/>
                <a:gd name="T55" fmla="*/ 0 h 1606"/>
                <a:gd name="T56" fmla="*/ 514 w 828"/>
                <a:gd name="T57" fmla="*/ 5 h 1606"/>
                <a:gd name="T58" fmla="*/ 453 w 828"/>
                <a:gd name="T59" fmla="*/ 26 h 1606"/>
                <a:gd name="T60" fmla="*/ 390 w 828"/>
                <a:gd name="T61" fmla="*/ 65 h 1606"/>
                <a:gd name="T62" fmla="*/ 329 w 828"/>
                <a:gd name="T63" fmla="*/ 130 h 1606"/>
                <a:gd name="T64" fmla="*/ 276 w 828"/>
                <a:gd name="T65" fmla="*/ 224 h 1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28" h="1606">
                  <a:moveTo>
                    <a:pt x="254" y="285"/>
                  </a:moveTo>
                  <a:lnTo>
                    <a:pt x="12" y="1205"/>
                  </a:lnTo>
                  <a:lnTo>
                    <a:pt x="11" y="1209"/>
                  </a:lnTo>
                  <a:lnTo>
                    <a:pt x="8" y="1220"/>
                  </a:lnTo>
                  <a:lnTo>
                    <a:pt x="6" y="1238"/>
                  </a:lnTo>
                  <a:lnTo>
                    <a:pt x="4" y="1261"/>
                  </a:lnTo>
                  <a:lnTo>
                    <a:pt x="2" y="1287"/>
                  </a:lnTo>
                  <a:lnTo>
                    <a:pt x="0" y="1318"/>
                  </a:lnTo>
                  <a:lnTo>
                    <a:pt x="2" y="1350"/>
                  </a:lnTo>
                  <a:lnTo>
                    <a:pt x="6" y="1385"/>
                  </a:lnTo>
                  <a:lnTo>
                    <a:pt x="13" y="1419"/>
                  </a:lnTo>
                  <a:lnTo>
                    <a:pt x="25" y="1454"/>
                  </a:lnTo>
                  <a:lnTo>
                    <a:pt x="41" y="1487"/>
                  </a:lnTo>
                  <a:lnTo>
                    <a:pt x="61" y="1519"/>
                  </a:lnTo>
                  <a:lnTo>
                    <a:pt x="89" y="1546"/>
                  </a:lnTo>
                  <a:lnTo>
                    <a:pt x="123" y="1570"/>
                  </a:lnTo>
                  <a:lnTo>
                    <a:pt x="164" y="1589"/>
                  </a:lnTo>
                  <a:lnTo>
                    <a:pt x="212" y="1601"/>
                  </a:lnTo>
                  <a:lnTo>
                    <a:pt x="216" y="1603"/>
                  </a:lnTo>
                  <a:lnTo>
                    <a:pt x="224" y="1604"/>
                  </a:lnTo>
                  <a:lnTo>
                    <a:pt x="238" y="1605"/>
                  </a:lnTo>
                  <a:lnTo>
                    <a:pt x="255" y="1606"/>
                  </a:lnTo>
                  <a:lnTo>
                    <a:pt x="277" y="1605"/>
                  </a:lnTo>
                  <a:lnTo>
                    <a:pt x="301" y="1603"/>
                  </a:lnTo>
                  <a:lnTo>
                    <a:pt x="329" y="1597"/>
                  </a:lnTo>
                  <a:lnTo>
                    <a:pt x="358" y="1589"/>
                  </a:lnTo>
                  <a:lnTo>
                    <a:pt x="388" y="1576"/>
                  </a:lnTo>
                  <a:lnTo>
                    <a:pt x="419" y="1558"/>
                  </a:lnTo>
                  <a:lnTo>
                    <a:pt x="449" y="1536"/>
                  </a:lnTo>
                  <a:lnTo>
                    <a:pt x="479" y="1506"/>
                  </a:lnTo>
                  <a:lnTo>
                    <a:pt x="507" y="1470"/>
                  </a:lnTo>
                  <a:lnTo>
                    <a:pt x="534" y="1426"/>
                  </a:lnTo>
                  <a:lnTo>
                    <a:pt x="558" y="1376"/>
                  </a:lnTo>
                  <a:lnTo>
                    <a:pt x="579" y="1315"/>
                  </a:lnTo>
                  <a:lnTo>
                    <a:pt x="807" y="383"/>
                  </a:lnTo>
                  <a:lnTo>
                    <a:pt x="808" y="380"/>
                  </a:lnTo>
                  <a:lnTo>
                    <a:pt x="812" y="369"/>
                  </a:lnTo>
                  <a:lnTo>
                    <a:pt x="815" y="352"/>
                  </a:lnTo>
                  <a:lnTo>
                    <a:pt x="820" y="331"/>
                  </a:lnTo>
                  <a:lnTo>
                    <a:pt x="823" y="305"/>
                  </a:lnTo>
                  <a:lnTo>
                    <a:pt x="827" y="276"/>
                  </a:lnTo>
                  <a:lnTo>
                    <a:pt x="828" y="245"/>
                  </a:lnTo>
                  <a:lnTo>
                    <a:pt x="827" y="213"/>
                  </a:lnTo>
                  <a:lnTo>
                    <a:pt x="821" y="179"/>
                  </a:lnTo>
                  <a:lnTo>
                    <a:pt x="813" y="146"/>
                  </a:lnTo>
                  <a:lnTo>
                    <a:pt x="799" y="114"/>
                  </a:lnTo>
                  <a:lnTo>
                    <a:pt x="779" y="85"/>
                  </a:lnTo>
                  <a:lnTo>
                    <a:pt x="754" y="57"/>
                  </a:lnTo>
                  <a:lnTo>
                    <a:pt x="723" y="34"/>
                  </a:lnTo>
                  <a:lnTo>
                    <a:pt x="682" y="17"/>
                  </a:lnTo>
                  <a:lnTo>
                    <a:pt x="634" y="4"/>
                  </a:lnTo>
                  <a:lnTo>
                    <a:pt x="631" y="3"/>
                  </a:lnTo>
                  <a:lnTo>
                    <a:pt x="623" y="2"/>
                  </a:lnTo>
                  <a:lnTo>
                    <a:pt x="609" y="1"/>
                  </a:lnTo>
                  <a:lnTo>
                    <a:pt x="590" y="0"/>
                  </a:lnTo>
                  <a:lnTo>
                    <a:pt x="567" y="0"/>
                  </a:lnTo>
                  <a:lnTo>
                    <a:pt x="542" y="1"/>
                  </a:lnTo>
                  <a:lnTo>
                    <a:pt x="514" y="5"/>
                  </a:lnTo>
                  <a:lnTo>
                    <a:pt x="484" y="14"/>
                  </a:lnTo>
                  <a:lnTo>
                    <a:pt x="453" y="26"/>
                  </a:lnTo>
                  <a:lnTo>
                    <a:pt x="422" y="43"/>
                  </a:lnTo>
                  <a:lnTo>
                    <a:pt x="390" y="65"/>
                  </a:lnTo>
                  <a:lnTo>
                    <a:pt x="359" y="94"/>
                  </a:lnTo>
                  <a:lnTo>
                    <a:pt x="329" y="130"/>
                  </a:lnTo>
                  <a:lnTo>
                    <a:pt x="301" y="174"/>
                  </a:lnTo>
                  <a:lnTo>
                    <a:pt x="276" y="224"/>
                  </a:lnTo>
                  <a:lnTo>
                    <a:pt x="254" y="285"/>
                  </a:lnTo>
                  <a:close/>
                </a:path>
              </a:pathLst>
            </a:custGeom>
            <a:solidFill>
              <a:srgbClr val="808080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  <p:sp>
          <p:nvSpPr>
            <p:cNvPr id="256" name="Freeform 86"/>
            <p:cNvSpPr>
              <a:spLocks/>
            </p:cNvSpPr>
            <p:nvPr/>
          </p:nvSpPr>
          <p:spPr bwMode="auto">
            <a:xfrm>
              <a:off x="7967663" y="5167313"/>
              <a:ext cx="444500" cy="666750"/>
            </a:xfrm>
            <a:custGeom>
              <a:avLst/>
              <a:gdLst>
                <a:gd name="T0" fmla="*/ 175 w 560"/>
                <a:gd name="T1" fmla="*/ 18 h 840"/>
                <a:gd name="T2" fmla="*/ 178 w 560"/>
                <a:gd name="T3" fmla="*/ 17 h 840"/>
                <a:gd name="T4" fmla="*/ 187 w 560"/>
                <a:gd name="T5" fmla="*/ 15 h 840"/>
                <a:gd name="T6" fmla="*/ 199 w 560"/>
                <a:gd name="T7" fmla="*/ 12 h 840"/>
                <a:gd name="T8" fmla="*/ 217 w 560"/>
                <a:gd name="T9" fmla="*/ 8 h 840"/>
                <a:gd name="T10" fmla="*/ 238 w 560"/>
                <a:gd name="T11" fmla="*/ 4 h 840"/>
                <a:gd name="T12" fmla="*/ 262 w 560"/>
                <a:gd name="T13" fmla="*/ 2 h 840"/>
                <a:gd name="T14" fmla="*/ 289 w 560"/>
                <a:gd name="T15" fmla="*/ 0 h 840"/>
                <a:gd name="T16" fmla="*/ 318 w 560"/>
                <a:gd name="T17" fmla="*/ 0 h 840"/>
                <a:gd name="T18" fmla="*/ 348 w 560"/>
                <a:gd name="T19" fmla="*/ 2 h 840"/>
                <a:gd name="T20" fmla="*/ 380 w 560"/>
                <a:gd name="T21" fmla="*/ 5 h 840"/>
                <a:gd name="T22" fmla="*/ 413 w 560"/>
                <a:gd name="T23" fmla="*/ 13 h 840"/>
                <a:gd name="T24" fmla="*/ 444 w 560"/>
                <a:gd name="T25" fmla="*/ 24 h 840"/>
                <a:gd name="T26" fmla="*/ 475 w 560"/>
                <a:gd name="T27" fmla="*/ 39 h 840"/>
                <a:gd name="T28" fmla="*/ 506 w 560"/>
                <a:gd name="T29" fmla="*/ 58 h 840"/>
                <a:gd name="T30" fmla="*/ 534 w 560"/>
                <a:gd name="T31" fmla="*/ 83 h 840"/>
                <a:gd name="T32" fmla="*/ 560 w 560"/>
                <a:gd name="T33" fmla="*/ 113 h 840"/>
                <a:gd name="T34" fmla="*/ 424 w 560"/>
                <a:gd name="T35" fmla="*/ 648 h 840"/>
                <a:gd name="T36" fmla="*/ 423 w 560"/>
                <a:gd name="T37" fmla="*/ 650 h 840"/>
                <a:gd name="T38" fmla="*/ 422 w 560"/>
                <a:gd name="T39" fmla="*/ 657 h 840"/>
                <a:gd name="T40" fmla="*/ 418 w 560"/>
                <a:gd name="T41" fmla="*/ 669 h 840"/>
                <a:gd name="T42" fmla="*/ 413 w 560"/>
                <a:gd name="T43" fmla="*/ 683 h 840"/>
                <a:gd name="T44" fmla="*/ 406 w 560"/>
                <a:gd name="T45" fmla="*/ 700 h 840"/>
                <a:gd name="T46" fmla="*/ 396 w 560"/>
                <a:gd name="T47" fmla="*/ 718 h 840"/>
                <a:gd name="T48" fmla="*/ 385 w 560"/>
                <a:gd name="T49" fmla="*/ 737 h 840"/>
                <a:gd name="T50" fmla="*/ 371 w 560"/>
                <a:gd name="T51" fmla="*/ 756 h 840"/>
                <a:gd name="T52" fmla="*/ 355 w 560"/>
                <a:gd name="T53" fmla="*/ 776 h 840"/>
                <a:gd name="T54" fmla="*/ 335 w 560"/>
                <a:gd name="T55" fmla="*/ 793 h 840"/>
                <a:gd name="T56" fmla="*/ 314 w 560"/>
                <a:gd name="T57" fmla="*/ 809 h 840"/>
                <a:gd name="T58" fmla="*/ 288 w 560"/>
                <a:gd name="T59" fmla="*/ 823 h 840"/>
                <a:gd name="T60" fmla="*/ 259 w 560"/>
                <a:gd name="T61" fmla="*/ 833 h 840"/>
                <a:gd name="T62" fmla="*/ 227 w 560"/>
                <a:gd name="T63" fmla="*/ 839 h 840"/>
                <a:gd name="T64" fmla="*/ 191 w 560"/>
                <a:gd name="T65" fmla="*/ 840 h 840"/>
                <a:gd name="T66" fmla="*/ 152 w 560"/>
                <a:gd name="T67" fmla="*/ 836 h 840"/>
                <a:gd name="T68" fmla="*/ 150 w 560"/>
                <a:gd name="T69" fmla="*/ 836 h 840"/>
                <a:gd name="T70" fmla="*/ 144 w 560"/>
                <a:gd name="T71" fmla="*/ 833 h 840"/>
                <a:gd name="T72" fmla="*/ 135 w 560"/>
                <a:gd name="T73" fmla="*/ 831 h 840"/>
                <a:gd name="T74" fmla="*/ 122 w 560"/>
                <a:gd name="T75" fmla="*/ 826 h 840"/>
                <a:gd name="T76" fmla="*/ 108 w 560"/>
                <a:gd name="T77" fmla="*/ 821 h 840"/>
                <a:gd name="T78" fmla="*/ 93 w 560"/>
                <a:gd name="T79" fmla="*/ 813 h 840"/>
                <a:gd name="T80" fmla="*/ 77 w 560"/>
                <a:gd name="T81" fmla="*/ 802 h 840"/>
                <a:gd name="T82" fmla="*/ 61 w 560"/>
                <a:gd name="T83" fmla="*/ 790 h 840"/>
                <a:gd name="T84" fmla="*/ 46 w 560"/>
                <a:gd name="T85" fmla="*/ 773 h 840"/>
                <a:gd name="T86" fmla="*/ 31 w 560"/>
                <a:gd name="T87" fmla="*/ 755 h 840"/>
                <a:gd name="T88" fmla="*/ 19 w 560"/>
                <a:gd name="T89" fmla="*/ 733 h 840"/>
                <a:gd name="T90" fmla="*/ 9 w 560"/>
                <a:gd name="T91" fmla="*/ 708 h 840"/>
                <a:gd name="T92" fmla="*/ 2 w 560"/>
                <a:gd name="T93" fmla="*/ 679 h 840"/>
                <a:gd name="T94" fmla="*/ 0 w 560"/>
                <a:gd name="T95" fmla="*/ 646 h 840"/>
                <a:gd name="T96" fmla="*/ 1 w 560"/>
                <a:gd name="T97" fmla="*/ 609 h 840"/>
                <a:gd name="T98" fmla="*/ 8 w 560"/>
                <a:gd name="T99" fmla="*/ 567 h 840"/>
                <a:gd name="T100" fmla="*/ 175 w 560"/>
                <a:gd name="T101" fmla="*/ 18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60" h="840">
                  <a:moveTo>
                    <a:pt x="175" y="18"/>
                  </a:moveTo>
                  <a:lnTo>
                    <a:pt x="178" y="17"/>
                  </a:lnTo>
                  <a:lnTo>
                    <a:pt x="187" y="15"/>
                  </a:lnTo>
                  <a:lnTo>
                    <a:pt x="199" y="12"/>
                  </a:lnTo>
                  <a:lnTo>
                    <a:pt x="217" y="8"/>
                  </a:lnTo>
                  <a:lnTo>
                    <a:pt x="238" y="4"/>
                  </a:lnTo>
                  <a:lnTo>
                    <a:pt x="262" y="2"/>
                  </a:lnTo>
                  <a:lnTo>
                    <a:pt x="289" y="0"/>
                  </a:lnTo>
                  <a:lnTo>
                    <a:pt x="318" y="0"/>
                  </a:lnTo>
                  <a:lnTo>
                    <a:pt x="348" y="2"/>
                  </a:lnTo>
                  <a:lnTo>
                    <a:pt x="380" y="5"/>
                  </a:lnTo>
                  <a:lnTo>
                    <a:pt x="413" y="13"/>
                  </a:lnTo>
                  <a:lnTo>
                    <a:pt x="444" y="24"/>
                  </a:lnTo>
                  <a:lnTo>
                    <a:pt x="475" y="39"/>
                  </a:lnTo>
                  <a:lnTo>
                    <a:pt x="506" y="58"/>
                  </a:lnTo>
                  <a:lnTo>
                    <a:pt x="534" y="83"/>
                  </a:lnTo>
                  <a:lnTo>
                    <a:pt x="560" y="113"/>
                  </a:lnTo>
                  <a:lnTo>
                    <a:pt x="424" y="648"/>
                  </a:lnTo>
                  <a:lnTo>
                    <a:pt x="423" y="650"/>
                  </a:lnTo>
                  <a:lnTo>
                    <a:pt x="422" y="657"/>
                  </a:lnTo>
                  <a:lnTo>
                    <a:pt x="418" y="669"/>
                  </a:lnTo>
                  <a:lnTo>
                    <a:pt x="413" y="683"/>
                  </a:lnTo>
                  <a:lnTo>
                    <a:pt x="406" y="700"/>
                  </a:lnTo>
                  <a:lnTo>
                    <a:pt x="396" y="718"/>
                  </a:lnTo>
                  <a:lnTo>
                    <a:pt x="385" y="737"/>
                  </a:lnTo>
                  <a:lnTo>
                    <a:pt x="371" y="756"/>
                  </a:lnTo>
                  <a:lnTo>
                    <a:pt x="355" y="776"/>
                  </a:lnTo>
                  <a:lnTo>
                    <a:pt x="335" y="793"/>
                  </a:lnTo>
                  <a:lnTo>
                    <a:pt x="314" y="809"/>
                  </a:lnTo>
                  <a:lnTo>
                    <a:pt x="288" y="823"/>
                  </a:lnTo>
                  <a:lnTo>
                    <a:pt x="259" y="833"/>
                  </a:lnTo>
                  <a:lnTo>
                    <a:pt x="227" y="839"/>
                  </a:lnTo>
                  <a:lnTo>
                    <a:pt x="191" y="840"/>
                  </a:lnTo>
                  <a:lnTo>
                    <a:pt x="152" y="836"/>
                  </a:lnTo>
                  <a:lnTo>
                    <a:pt x="150" y="836"/>
                  </a:lnTo>
                  <a:lnTo>
                    <a:pt x="144" y="833"/>
                  </a:lnTo>
                  <a:lnTo>
                    <a:pt x="135" y="831"/>
                  </a:lnTo>
                  <a:lnTo>
                    <a:pt x="122" y="826"/>
                  </a:lnTo>
                  <a:lnTo>
                    <a:pt x="108" y="821"/>
                  </a:lnTo>
                  <a:lnTo>
                    <a:pt x="93" y="813"/>
                  </a:lnTo>
                  <a:lnTo>
                    <a:pt x="77" y="802"/>
                  </a:lnTo>
                  <a:lnTo>
                    <a:pt x="61" y="790"/>
                  </a:lnTo>
                  <a:lnTo>
                    <a:pt x="46" y="773"/>
                  </a:lnTo>
                  <a:lnTo>
                    <a:pt x="31" y="755"/>
                  </a:lnTo>
                  <a:lnTo>
                    <a:pt x="19" y="733"/>
                  </a:lnTo>
                  <a:lnTo>
                    <a:pt x="9" y="708"/>
                  </a:lnTo>
                  <a:lnTo>
                    <a:pt x="2" y="679"/>
                  </a:lnTo>
                  <a:lnTo>
                    <a:pt x="0" y="646"/>
                  </a:lnTo>
                  <a:lnTo>
                    <a:pt x="1" y="609"/>
                  </a:lnTo>
                  <a:lnTo>
                    <a:pt x="8" y="567"/>
                  </a:lnTo>
                  <a:lnTo>
                    <a:pt x="175" y="18"/>
                  </a:lnTo>
                  <a:close/>
                </a:path>
              </a:pathLst>
            </a:custGeom>
            <a:solidFill>
              <a:srgbClr val="FFFFFF"/>
            </a:solidFill>
            <a:ln w="9525">
              <a:solidFill>
                <a:srgbClr val="FFFF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IN" sz="1600">
                <a:solidFill>
                  <a:srgbClr val="000000"/>
                </a:solidFill>
              </a:endParaRPr>
            </a:p>
          </p:txBody>
        </p:sp>
      </p:grpSp>
      <p:pic>
        <p:nvPicPr>
          <p:cNvPr id="257" name="Picture 126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6010"/>
          <a:stretch/>
        </p:blipFill>
        <p:spPr bwMode="auto">
          <a:xfrm>
            <a:off x="3571270" y="4296630"/>
            <a:ext cx="2085975" cy="1923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808080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64646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3363865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5.55556E-7 -0.58983 L -5.55556E-7 -4.62428E-7 " pathEditMode="relative" rAng="0" ptsTypes="AA">
                                      <p:cBhvr>
                                        <p:cTn id="8" dur="1000" fill="hold"/>
                                        <p:tgtEl>
                                          <p:spTgt spid="22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9480"/>
                                    </p:animMotion>
                                  </p:childTnLst>
                                </p:cTn>
                              </p:par>
                              <p:par>
                                <p:cTn id="9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1800000">
                                      <p:cBhvr>
                                        <p:cTn id="10" dur="1000" fill="hold"/>
                                        <p:tgtEl>
                                          <p:spTgt spid="22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1" presetID="42" presetClass="path" presetSubtype="0" ac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5E-6 -3.7037E-7 L 0.07847 0.3 " pathEditMode="relative" rAng="0" ptsTypes="AA">
                                      <p:cBhvr>
                                        <p:cTn id="12" dur="500" fill="hold"/>
                                        <p:tgtEl>
                                          <p:spTgt spid="22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924" y="15000"/>
                                    </p:animMotion>
                                  </p:childTnLst>
                                </p:cTn>
                              </p:par>
                              <p:par>
                                <p:cTn id="13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1200000">
                                      <p:cBhvr>
                                        <p:cTn id="14" dur="500" fill="hold"/>
                                        <p:tgtEl>
                                          <p:spTgt spid="22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8.33333E-7 -0.75486 L -8.33333E-7 -3.7037E-7 " pathEditMode="relative" rAng="0" ptsTypes="AA">
                                      <p:cBhvr>
                                        <p:cTn id="18" dur="1000" fill="hold"/>
                                        <p:tgtEl>
                                          <p:spTgt spid="22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377"/>
                                    </p:animMotion>
                                  </p:childTnLst>
                                </p:cTn>
                              </p:par>
                              <p:par>
                                <p:cTn id="19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600000">
                                      <p:cBhvr>
                                        <p:cTn id="20" dur="1000" fill="hold"/>
                                        <p:tgtEl>
                                          <p:spTgt spid="22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000"/>
                            </p:stCondLst>
                            <p:childTnLst>
                              <p:par>
                                <p:cTn id="22" presetID="42" presetClass="path" presetSubtype="0" ac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8.33333E-7 -1.85185E-6 L 0.01493 0.22246 " pathEditMode="relative" rAng="0" ptsTypes="AA">
                                      <p:cBhvr>
                                        <p:cTn id="23" dur="500" fill="hold"/>
                                        <p:tgtEl>
                                          <p:spTgt spid="22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47" y="11111"/>
                                    </p:animMotion>
                                  </p:childTnLst>
                                </p:cTn>
                              </p:par>
                              <p:par>
                                <p:cTn id="2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300000">
                                      <p:cBhvr>
                                        <p:cTn id="25" dur="500" fill="hold"/>
                                        <p:tgtEl>
                                          <p:spTgt spid="22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5E-6 -0.71389 L 2.5E-6 1.85185E-6 " pathEditMode="relative" rAng="0" ptsTypes="AA">
                                      <p:cBhvr>
                                        <p:cTn id="29" dur="1000" fill="hold"/>
                                        <p:tgtEl>
                                          <p:spTgt spid="23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357"/>
                                    </p:animMotion>
                                  </p:childTnLst>
                                </p:cTn>
                              </p:par>
                              <p:par>
                                <p:cTn id="3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-900000">
                                      <p:cBhvr>
                                        <p:cTn id="31" dur="1000" fill="hold"/>
                                        <p:tgtEl>
                                          <p:spTgt spid="23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2" presetID="42" presetClass="path" presetSubtype="0" ac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625 -0.14329 L -0.02743 0.28379 " pathEditMode="relative" rAng="0" ptsTypes="AA">
                                      <p:cBhvr>
                                        <p:cTn id="33" dur="500" fill="hold"/>
                                        <p:tgtEl>
                                          <p:spTgt spid="23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684" y="21343"/>
                                    </p:animMotion>
                                  </p:childTnLst>
                                </p:cTn>
                              </p:par>
                              <p:par>
                                <p:cTn id="3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-480000">
                                      <p:cBhvr>
                                        <p:cTn id="35" dur="500" fill="hold"/>
                                        <p:tgtEl>
                                          <p:spTgt spid="23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8.33333E-7 -0.56324 L -8.33333E-7 1.6185E-6 " pathEditMode="relative" rAng="0" ptsTypes="AA">
                                      <p:cBhvr>
                                        <p:cTn id="39" dur="1000" fill="hold"/>
                                        <p:tgtEl>
                                          <p:spTgt spid="23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82"/>
                                    </p:animMotion>
                                  </p:childTnLst>
                                </p:cTn>
                              </p:par>
                              <p:par>
                                <p:cTn id="4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-1800000">
                                      <p:cBhvr>
                                        <p:cTn id="41" dur="1000" fill="hold"/>
                                        <p:tgtEl>
                                          <p:spTgt spid="23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2" presetID="42" presetClass="path" presetSubtype="0" ac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77778E-7 3.7037E-7 L 0.00087 0.58819 " pathEditMode="relative" rAng="0" ptsTypes="AA">
                                      <p:cBhvr>
                                        <p:cTn id="43" dur="500" fill="hold"/>
                                        <p:tgtEl>
                                          <p:spTgt spid="23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5" y="29398"/>
                                    </p:animMotion>
                                  </p:childTnLst>
                                </p:cTn>
                              </p:par>
                              <p:par>
                                <p:cTn id="4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-2400000">
                                      <p:cBhvr>
                                        <p:cTn id="45" dur="500" fill="hold"/>
                                        <p:tgtEl>
                                          <p:spTgt spid="23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94444E-6 -0.58405 L 1.94444E-6 4.62428E-6 " pathEditMode="relative" rAng="0" ptsTypes="AA">
                                      <p:cBhvr>
                                        <p:cTn id="49" dur="1000" fill="hold"/>
                                        <p:tgtEl>
                                          <p:spTgt spid="23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92"/>
                                    </p:animMotion>
                                  </p:childTnLst>
                                </p:cTn>
                              </p:par>
                              <p:par>
                                <p:cTn id="5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1200000">
                                      <p:cBhvr>
                                        <p:cTn id="51" dur="1000" fill="hold"/>
                                        <p:tgtEl>
                                          <p:spTgt spid="2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2" presetID="42" presetClass="path" presetSubtype="0" ac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77778E-7 -7.40741E-7 L -0.03281 0.40718 " pathEditMode="relative" rAng="0" ptsTypes="AA">
                                      <p:cBhvr>
                                        <p:cTn id="53" dur="500" fill="hold"/>
                                        <p:tgtEl>
                                          <p:spTgt spid="23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649" y="20347"/>
                                    </p:animMotion>
                                  </p:childTnLst>
                                </p:cTn>
                              </p:par>
                              <p:par>
                                <p:cTn id="5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1500000">
                                      <p:cBhvr>
                                        <p:cTn id="55" dur="500" fill="hold"/>
                                        <p:tgtEl>
                                          <p:spTgt spid="2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05556E-6 -0.56944 L -3.05556E-6 -1.11111E-6 " pathEditMode="relative" rAng="0" ptsTypes="AA">
                                      <p:cBhvr>
                                        <p:cTn id="59" dur="1000" fill="hold"/>
                                        <p:tgtEl>
                                          <p:spTgt spid="23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85"/>
                                    </p:animMotion>
                                  </p:childTnLst>
                                </p:cTn>
                              </p:par>
                              <p:par>
                                <p:cTn id="6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-1200000">
                                      <p:cBhvr>
                                        <p:cTn id="61" dur="1000" fill="hold"/>
                                        <p:tgtEl>
                                          <p:spTgt spid="23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2" presetID="42" presetClass="path" presetSubtype="0" ac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77778E-6 3.7037E-6 L 0.05313 0.45162 " pathEditMode="relative" rAng="0" ptsTypes="AA">
                                      <p:cBhvr>
                                        <p:cTn id="63" dur="500" fill="hold"/>
                                        <p:tgtEl>
                                          <p:spTgt spid="23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656" y="22569"/>
                                    </p:animMotion>
                                  </p:childTnLst>
                                </p:cTn>
                              </p:par>
                              <p:par>
                                <p:cTn id="6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-1200000">
                                      <p:cBhvr>
                                        <p:cTn id="65" dur="500" fill="hold"/>
                                        <p:tgtEl>
                                          <p:spTgt spid="23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8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5E-6 -0.5815 L 2.5E-6 -4.04624E-7 " pathEditMode="relative" rAng="0" ptsTypes="AA">
                                      <p:cBhvr>
                                        <p:cTn id="69" dur="1000" fill="hold"/>
                                        <p:tgtEl>
                                          <p:spTgt spid="24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91"/>
                                    </p:animMotion>
                                  </p:childTnLst>
                                </p:cTn>
                              </p:par>
                              <p:par>
                                <p:cTn id="7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400000">
                                      <p:cBhvr>
                                        <p:cTn id="71" dur="1000" fill="hold"/>
                                        <p:tgtEl>
                                          <p:spTgt spid="2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2" presetID="42" presetClass="path" presetSubtype="0" ac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4.81481E-6 L -0.0243 0.49398 " pathEditMode="relative" rAng="0" ptsTypes="AA">
                                      <p:cBhvr>
                                        <p:cTn id="73" dur="500" fill="hold"/>
                                        <p:tgtEl>
                                          <p:spTgt spid="24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215" y="24699"/>
                                    </p:animMotion>
                                  </p:childTnLst>
                                </p:cTn>
                              </p:par>
                              <p:par>
                                <p:cTn id="7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3000000">
                                      <p:cBhvr>
                                        <p:cTn id="75" dur="500" fill="hold"/>
                                        <p:tgtEl>
                                          <p:spTgt spid="2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8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556 -0.60763 L -0.00556 -0.02289 " pathEditMode="relative" rAng="0" ptsTypes="AA">
                                      <p:cBhvr>
                                        <p:cTn id="79" dur="1000" fill="hold"/>
                                        <p:tgtEl>
                                          <p:spTgt spid="2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9225"/>
                                    </p:animMotion>
                                  </p:childTnLst>
                                </p:cTn>
                              </p:par>
                              <p:par>
                                <p:cTn id="80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600000">
                                      <p:cBhvr>
                                        <p:cTn id="81" dur="1000" fill="hold"/>
                                        <p:tgtEl>
                                          <p:spTgt spid="24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82" presetID="42" presetClass="path" presetSubtype="0" ac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555 -0.02292 L -0.04774 0.32314 " pathEditMode="relative" rAng="0" ptsTypes="AA">
                                      <p:cBhvr>
                                        <p:cTn id="83" dur="500" fill="hold"/>
                                        <p:tgtEl>
                                          <p:spTgt spid="2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118" y="17292"/>
                                    </p:animMotion>
                                  </p:childTnLst>
                                </p:cTn>
                              </p:par>
                              <p:par>
                                <p:cTn id="84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600000">
                                      <p:cBhvr>
                                        <p:cTn id="85" dur="500" fill="hold"/>
                                        <p:tgtEl>
                                          <p:spTgt spid="24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2699792" y="515656"/>
            <a:ext cx="6048672" cy="504056"/>
          </a:xfrm>
        </p:spPr>
        <p:txBody>
          <a:bodyPr/>
          <a:lstStyle/>
          <a:p>
            <a:r>
              <a:rPr lang="cs-CZ" dirty="0" smtClean="0"/>
              <a:t>Obsah prezentace</a:t>
            </a:r>
            <a:endParaRPr lang="cs-CZ" dirty="0"/>
          </a:p>
        </p:txBody>
      </p:sp>
      <p:grpSp>
        <p:nvGrpSpPr>
          <p:cNvPr id="6" name="Group 5"/>
          <p:cNvGrpSpPr/>
          <p:nvPr/>
        </p:nvGrpSpPr>
        <p:grpSpPr>
          <a:xfrm>
            <a:off x="5076056" y="1412776"/>
            <a:ext cx="478300" cy="4597400"/>
            <a:chOff x="3788216" y="1447800"/>
            <a:chExt cx="478300" cy="4597400"/>
          </a:xfrm>
        </p:grpSpPr>
        <p:sp>
          <p:nvSpPr>
            <p:cNvPr id="7" name="Oval 6"/>
            <p:cNvSpPr/>
            <p:nvPr/>
          </p:nvSpPr>
          <p:spPr>
            <a:xfrm>
              <a:off x="3788216" y="5795473"/>
              <a:ext cx="478300" cy="249727"/>
            </a:xfrm>
            <a:prstGeom prst="ellipse">
              <a:avLst/>
            </a:prstGeom>
            <a:solidFill>
              <a:srgbClr val="C0C0C0"/>
            </a:solidFill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endParaRPr lang="en-IN" sz="1200" dirty="0">
                <a:solidFill>
                  <a:srgbClr val="000000"/>
                </a:solidFill>
              </a:endParaRPr>
            </a:p>
          </p:txBody>
        </p:sp>
        <p:sp>
          <p:nvSpPr>
            <p:cNvPr id="8" name="Rectangle 7"/>
            <p:cNvSpPr/>
            <p:nvPr/>
          </p:nvSpPr>
          <p:spPr>
            <a:xfrm>
              <a:off x="3907791" y="1447800"/>
              <a:ext cx="239150" cy="4411840"/>
            </a:xfrm>
            <a:prstGeom prst="rect">
              <a:avLst/>
            </a:prstGeom>
            <a:solidFill>
              <a:srgbClr val="C0C0C0"/>
            </a:solidFill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endParaRPr lang="en-IN" sz="1200" dirty="0">
                <a:solidFill>
                  <a:srgbClr val="000000"/>
                </a:solidFill>
              </a:endParaRPr>
            </a:p>
          </p:txBody>
        </p:sp>
      </p:grpSp>
      <p:sp>
        <p:nvSpPr>
          <p:cNvPr id="9" name="Pentagon 8"/>
          <p:cNvSpPr/>
          <p:nvPr/>
        </p:nvSpPr>
        <p:spPr>
          <a:xfrm flipH="1">
            <a:off x="2146693" y="4202014"/>
            <a:ext cx="3040620" cy="431800"/>
          </a:xfrm>
          <a:prstGeom prst="homePlate">
            <a:avLst/>
          </a:prstGeom>
          <a:solidFill>
            <a:srgbClr val="F0F0F0"/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rtlCol="0" anchor="t" anchorCtr="0"/>
          <a:lstStyle/>
          <a:p>
            <a:pPr algn="ctr"/>
            <a:endParaRPr lang="en-IN" sz="1200" dirty="0">
              <a:solidFill>
                <a:srgbClr val="000000"/>
              </a:solidFill>
            </a:endParaRPr>
          </a:p>
        </p:txBody>
      </p:sp>
      <p:sp>
        <p:nvSpPr>
          <p:cNvPr id="10" name="Pentagon 9"/>
          <p:cNvSpPr/>
          <p:nvPr/>
        </p:nvSpPr>
        <p:spPr>
          <a:xfrm>
            <a:off x="5443098" y="3440896"/>
            <a:ext cx="3040620" cy="431800"/>
          </a:xfrm>
          <a:prstGeom prst="homePlate">
            <a:avLst/>
          </a:prstGeom>
          <a:solidFill>
            <a:srgbClr val="999999"/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rtlCol="0" anchor="t" anchorCtr="0"/>
          <a:lstStyle/>
          <a:p>
            <a:pPr algn="ctr"/>
            <a:endParaRPr lang="en-IN" sz="1200" dirty="0">
              <a:solidFill>
                <a:srgbClr val="000000"/>
              </a:solidFill>
            </a:endParaRPr>
          </a:p>
        </p:txBody>
      </p:sp>
      <p:sp>
        <p:nvSpPr>
          <p:cNvPr id="11" name="Pentagon 10"/>
          <p:cNvSpPr/>
          <p:nvPr/>
        </p:nvSpPr>
        <p:spPr>
          <a:xfrm flipH="1">
            <a:off x="2146693" y="2492896"/>
            <a:ext cx="3040620" cy="431800"/>
          </a:xfrm>
          <a:prstGeom prst="homePlate">
            <a:avLst/>
          </a:prstGeom>
          <a:solidFill>
            <a:srgbClr val="808080"/>
          </a:solidFill>
          <a:ln w="9525">
            <a:solidFill>
              <a:srgbClr val="80808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rtlCol="0" anchor="ctr" anchorCtr="0"/>
          <a:lstStyle/>
          <a:p>
            <a:pPr>
              <a:lnSpc>
                <a:spcPct val="95000"/>
              </a:lnSpc>
              <a:spcAft>
                <a:spcPts val="800"/>
              </a:spcAft>
              <a:defRPr/>
            </a:pPr>
            <a:r>
              <a:rPr lang="cs-CZ" b="1" dirty="0" smtClean="0">
                <a:solidFill>
                  <a:srgbClr val="FFFFFF"/>
                </a:solidFill>
                <a:latin typeface="Arial" panose="020B0604020202020204" pitchFamily="34" charset="0"/>
              </a:rPr>
              <a:t>      Jak jsme se poučili</a:t>
            </a:r>
            <a:endParaRPr lang="en-IN" b="1" dirty="0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12" name="Pentagon 11"/>
          <p:cNvSpPr/>
          <p:nvPr/>
        </p:nvSpPr>
        <p:spPr>
          <a:xfrm>
            <a:off x="5443098" y="1768376"/>
            <a:ext cx="3040620" cy="431800"/>
          </a:xfrm>
          <a:prstGeom prst="homePlate">
            <a:avLst/>
          </a:prstGeom>
          <a:solidFill>
            <a:srgbClr val="FFE600"/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rtlCol="0" anchor="t" anchorCtr="0"/>
          <a:lstStyle/>
          <a:p>
            <a:pPr algn="ctr"/>
            <a:endParaRPr lang="en-IN" sz="1200" dirty="0">
              <a:solidFill>
                <a:srgbClr val="000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564440" y="1740777"/>
            <a:ext cx="256480" cy="507831"/>
          </a:xfrm>
          <a:prstGeom prst="rect">
            <a:avLst/>
          </a:prstGeom>
          <a:noFill/>
        </p:spPr>
        <p:txBody>
          <a:bodyPr vert="horz" wrap="none" lIns="0" tIns="36576" rIns="0" bIns="0" rtlCol="0" anchor="t">
            <a:spAutoFit/>
          </a:bodyPr>
          <a:lstStyle/>
          <a:p>
            <a:pPr algn="ctr">
              <a:lnSpc>
                <a:spcPct val="85000"/>
              </a:lnSpc>
              <a:spcAft>
                <a:spcPts val="600"/>
              </a:spcAft>
              <a:buClr>
                <a:srgbClr val="FFE600"/>
              </a:buClr>
              <a:buSzPct val="70000"/>
            </a:pPr>
            <a:r>
              <a:rPr lang="en-US" sz="3600" dirty="0">
                <a:solidFill>
                  <a:srgbClr val="808080"/>
                </a:solidFill>
                <a:latin typeface="Arial" panose="020B0604020202020204" pitchFamily="34" charset="0"/>
              </a:rPr>
              <a:t>1</a:t>
            </a:r>
            <a:endParaRPr lang="en-IN" sz="3600" dirty="0">
              <a:solidFill>
                <a:srgbClr val="808080"/>
              </a:solidFill>
              <a:latin typeface="Arial" panose="020B0604020202020204" pitchFamily="34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4911984" y="2492360"/>
            <a:ext cx="256480" cy="507831"/>
          </a:xfrm>
          <a:prstGeom prst="rect">
            <a:avLst/>
          </a:prstGeom>
          <a:noFill/>
        </p:spPr>
        <p:txBody>
          <a:bodyPr vert="horz" wrap="none" lIns="0" tIns="36576" rIns="0" bIns="0" rtlCol="0" anchor="t">
            <a:spAutoFit/>
          </a:bodyPr>
          <a:lstStyle/>
          <a:p>
            <a:pPr algn="ctr">
              <a:lnSpc>
                <a:spcPct val="85000"/>
              </a:lnSpc>
              <a:spcAft>
                <a:spcPts val="600"/>
              </a:spcAft>
              <a:buClr>
                <a:srgbClr val="FFE600"/>
              </a:buClr>
              <a:buSzPct val="70000"/>
            </a:pPr>
            <a:r>
              <a:rPr lang="en-US" sz="3600" dirty="0">
                <a:solidFill>
                  <a:srgbClr val="FFFFFF"/>
                </a:solidFill>
                <a:latin typeface="Arial" panose="020B0604020202020204" pitchFamily="34" charset="0"/>
              </a:rPr>
              <a:t>2</a:t>
            </a:r>
            <a:endParaRPr lang="en-IN" sz="3600" dirty="0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564440" y="3425130"/>
            <a:ext cx="256480" cy="507831"/>
          </a:xfrm>
          <a:prstGeom prst="rect">
            <a:avLst/>
          </a:prstGeom>
          <a:noFill/>
        </p:spPr>
        <p:txBody>
          <a:bodyPr vert="horz" wrap="none" lIns="0" tIns="36576" rIns="0" bIns="0" rtlCol="0" anchor="t">
            <a:spAutoFit/>
          </a:bodyPr>
          <a:lstStyle/>
          <a:p>
            <a:pPr algn="ctr">
              <a:lnSpc>
                <a:spcPct val="85000"/>
              </a:lnSpc>
              <a:spcAft>
                <a:spcPts val="600"/>
              </a:spcAft>
              <a:buClr>
                <a:srgbClr val="FFE600"/>
              </a:buClr>
              <a:buSzPct val="70000"/>
            </a:pPr>
            <a:r>
              <a:rPr lang="en-US" sz="3600" dirty="0">
                <a:solidFill>
                  <a:srgbClr val="FFFFFF"/>
                </a:solidFill>
                <a:latin typeface="Arial" panose="020B0604020202020204" pitchFamily="34" charset="0"/>
              </a:rPr>
              <a:t>3</a:t>
            </a:r>
            <a:endParaRPr lang="en-IN" sz="3600" dirty="0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911984" y="4177327"/>
            <a:ext cx="256480" cy="507831"/>
          </a:xfrm>
          <a:prstGeom prst="rect">
            <a:avLst/>
          </a:prstGeom>
          <a:noFill/>
        </p:spPr>
        <p:txBody>
          <a:bodyPr vert="horz" wrap="none" lIns="0" tIns="36576" rIns="0" bIns="0" rtlCol="0" anchor="t">
            <a:spAutoFit/>
          </a:bodyPr>
          <a:lstStyle/>
          <a:p>
            <a:pPr algn="ctr">
              <a:lnSpc>
                <a:spcPct val="85000"/>
              </a:lnSpc>
              <a:spcAft>
                <a:spcPts val="600"/>
              </a:spcAft>
              <a:buClr>
                <a:srgbClr val="FFE600"/>
              </a:buClr>
              <a:buSzPct val="70000"/>
            </a:pPr>
            <a:r>
              <a:rPr lang="en-US" sz="3600" dirty="0">
                <a:solidFill>
                  <a:srgbClr val="808080"/>
                </a:solidFill>
                <a:latin typeface="Arial" panose="020B0604020202020204" pitchFamily="34" charset="0"/>
              </a:rPr>
              <a:t>4</a:t>
            </a:r>
            <a:endParaRPr lang="en-IN" sz="3600" dirty="0">
              <a:solidFill>
                <a:srgbClr val="808080"/>
              </a:solidFill>
              <a:latin typeface="Arial" panose="020B0604020202020204" pitchFamily="34" charset="0"/>
            </a:endParaRPr>
          </a:p>
        </p:txBody>
      </p:sp>
      <p:sp>
        <p:nvSpPr>
          <p:cNvPr id="21" name="Rechteck 65"/>
          <p:cNvSpPr/>
          <p:nvPr/>
        </p:nvSpPr>
        <p:spPr bwMode="gray">
          <a:xfrm>
            <a:off x="5714098" y="1806535"/>
            <a:ext cx="2746334" cy="355482"/>
          </a:xfrm>
          <a:prstGeom prst="rect">
            <a:avLst/>
          </a:prstGeom>
          <a:ln>
            <a:noFill/>
          </a:ln>
        </p:spPr>
        <p:txBody>
          <a:bodyPr vert="horz" wrap="square" lIns="91440" tIns="45720" rIns="91440" bIns="45720" anchor="t">
            <a:spAutoFit/>
          </a:bodyPr>
          <a:lstStyle/>
          <a:p>
            <a:pPr>
              <a:lnSpc>
                <a:spcPct val="95000"/>
              </a:lnSpc>
              <a:spcAft>
                <a:spcPts val="800"/>
              </a:spcAft>
              <a:defRPr/>
            </a:pPr>
            <a:r>
              <a:rPr lang="cs-CZ" b="1" dirty="0" smtClean="0">
                <a:solidFill>
                  <a:srgbClr val="808080"/>
                </a:solidFill>
                <a:latin typeface="Arial" panose="020B0604020202020204" pitchFamily="34" charset="0"/>
              </a:rPr>
              <a:t>Na čem jsme se poučili </a:t>
            </a:r>
            <a:endParaRPr lang="en-US" b="1" dirty="0">
              <a:solidFill>
                <a:srgbClr val="808080"/>
              </a:solidFill>
              <a:latin typeface="Arial" panose="020B0604020202020204" pitchFamily="34" charset="0"/>
            </a:endParaRPr>
          </a:p>
        </p:txBody>
      </p:sp>
      <p:sp>
        <p:nvSpPr>
          <p:cNvPr id="22" name="Rechteck 65"/>
          <p:cNvSpPr/>
          <p:nvPr/>
        </p:nvSpPr>
        <p:spPr bwMode="gray">
          <a:xfrm>
            <a:off x="5867043" y="3479055"/>
            <a:ext cx="2375128" cy="355482"/>
          </a:xfrm>
          <a:prstGeom prst="rect">
            <a:avLst/>
          </a:prstGeom>
          <a:ln>
            <a:noFill/>
          </a:ln>
        </p:spPr>
        <p:txBody>
          <a:bodyPr vert="horz" wrap="square" lIns="91440" tIns="45720" rIns="91440" bIns="45720" anchor="t">
            <a:spAutoFit/>
          </a:bodyPr>
          <a:lstStyle/>
          <a:p>
            <a:pPr>
              <a:lnSpc>
                <a:spcPct val="95000"/>
              </a:lnSpc>
              <a:spcAft>
                <a:spcPts val="800"/>
              </a:spcAft>
              <a:defRPr/>
            </a:pPr>
            <a:r>
              <a:rPr lang="cs-CZ" b="1" dirty="0" smtClean="0">
                <a:solidFill>
                  <a:srgbClr val="FFFFFF"/>
                </a:solidFill>
                <a:latin typeface="Arial" panose="020B0604020202020204" pitchFamily="34" charset="0"/>
              </a:rPr>
              <a:t>Co bychom si přáli</a:t>
            </a:r>
            <a:endParaRPr lang="en-US" b="1" dirty="0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24" name="Rechteck 65"/>
          <p:cNvSpPr/>
          <p:nvPr/>
        </p:nvSpPr>
        <p:spPr bwMode="gray">
          <a:xfrm>
            <a:off x="2492607" y="4253501"/>
            <a:ext cx="2375128" cy="355482"/>
          </a:xfrm>
          <a:prstGeom prst="rect">
            <a:avLst/>
          </a:prstGeom>
          <a:ln>
            <a:noFill/>
          </a:ln>
        </p:spPr>
        <p:txBody>
          <a:bodyPr vert="horz" wrap="square" lIns="91440" tIns="45720" rIns="91440" bIns="45720" anchor="t">
            <a:spAutoFit/>
          </a:bodyPr>
          <a:lstStyle/>
          <a:p>
            <a:pPr algn="r">
              <a:lnSpc>
                <a:spcPct val="95000"/>
              </a:lnSpc>
              <a:spcAft>
                <a:spcPts val="800"/>
              </a:spcAft>
              <a:defRPr/>
            </a:pPr>
            <a:r>
              <a:rPr lang="cs-CZ" b="1" dirty="0" smtClean="0">
                <a:solidFill>
                  <a:srgbClr val="808080"/>
                </a:solidFill>
                <a:latin typeface="Arial" panose="020B0604020202020204" pitchFamily="34" charset="0"/>
              </a:rPr>
              <a:t>Diskuze</a:t>
            </a:r>
            <a:endParaRPr lang="en-US" b="1" dirty="0">
              <a:solidFill>
                <a:srgbClr val="808080"/>
              </a:solidFill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419377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cs-CZ" dirty="0" smtClean="0"/>
              <a:t>Na projektu hodnocení programu pro EK, jehož cílem bylo:</a:t>
            </a:r>
          </a:p>
          <a:p>
            <a:pPr marL="342900" indent="-342900">
              <a:spcBef>
                <a:spcPct val="20000"/>
              </a:spcBef>
              <a:buClr>
                <a:schemeClr val="accent1"/>
              </a:buClr>
              <a:buFont typeface="Wingdings" pitchFamily="2" charset="2"/>
              <a:buChar char="§"/>
            </a:pPr>
            <a:r>
              <a:rPr lang="cs-CZ" sz="3200" dirty="0">
                <a:latin typeface="+mn-lt"/>
                <a:cs typeface="+mn-cs"/>
              </a:rPr>
              <a:t>Identifikovat </a:t>
            </a:r>
            <a:r>
              <a:rPr lang="cs-CZ" sz="3200" dirty="0">
                <a:latin typeface="+mn-lt"/>
                <a:cs typeface="+mn-cs"/>
              </a:rPr>
              <a:t>faktory, které mají vliv na ekonomickou udržitelnost a </a:t>
            </a:r>
            <a:r>
              <a:rPr lang="cs-CZ" sz="3200" dirty="0" err="1">
                <a:latin typeface="+mn-lt"/>
                <a:cs typeface="+mn-cs"/>
              </a:rPr>
              <a:t>replikovatelnost</a:t>
            </a:r>
            <a:r>
              <a:rPr lang="cs-CZ" sz="3200" dirty="0">
                <a:latin typeface="+mn-lt"/>
                <a:cs typeface="+mn-cs"/>
              </a:rPr>
              <a:t> projektů podpořených z </a:t>
            </a:r>
            <a:r>
              <a:rPr lang="cs-CZ" sz="3200" dirty="0">
                <a:latin typeface="+mn-lt"/>
                <a:cs typeface="+mn-cs"/>
              </a:rPr>
              <a:t>programu</a:t>
            </a:r>
          </a:p>
          <a:p>
            <a:pPr marL="342900" indent="-342900">
              <a:spcBef>
                <a:spcPct val="20000"/>
              </a:spcBef>
              <a:buClr>
                <a:schemeClr val="accent1"/>
              </a:buClr>
              <a:buFont typeface="Wingdings" pitchFamily="2" charset="2"/>
              <a:buChar char="§"/>
            </a:pPr>
            <a:r>
              <a:rPr lang="cs-CZ" sz="3200" dirty="0">
                <a:latin typeface="+mn-lt"/>
                <a:cs typeface="+mn-cs"/>
              </a:rPr>
              <a:t>Vytvořit </a:t>
            </a:r>
            <a:r>
              <a:rPr lang="cs-CZ" sz="3200" dirty="0" err="1">
                <a:latin typeface="+mn-lt"/>
                <a:cs typeface="+mn-cs"/>
              </a:rPr>
              <a:t>scoringový</a:t>
            </a:r>
            <a:r>
              <a:rPr lang="cs-CZ" sz="3200" dirty="0">
                <a:latin typeface="+mn-lt"/>
                <a:cs typeface="+mn-cs"/>
              </a:rPr>
              <a:t> </a:t>
            </a:r>
            <a:r>
              <a:rPr lang="cs-CZ" sz="3200" dirty="0">
                <a:latin typeface="+mn-lt"/>
                <a:cs typeface="+mn-cs"/>
              </a:rPr>
              <a:t>model, předpovídající pravděpodobnost ekonomické životaschopnosti a </a:t>
            </a:r>
            <a:r>
              <a:rPr lang="cs-CZ" sz="3200" dirty="0" err="1">
                <a:latin typeface="+mn-lt"/>
                <a:cs typeface="+mn-cs"/>
              </a:rPr>
              <a:t>replikovatenosti</a:t>
            </a:r>
            <a:r>
              <a:rPr lang="cs-CZ" sz="3200" dirty="0">
                <a:latin typeface="+mn-lt"/>
                <a:cs typeface="+mn-cs"/>
              </a:rPr>
              <a:t> nových projektů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endParaRPr lang="cs-CZ" dirty="0" smtClean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Na čem jsme se poučili?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474258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spcBef>
                <a:spcPct val="20000"/>
              </a:spcBef>
              <a:buClr>
                <a:schemeClr val="accent1"/>
              </a:buClr>
              <a:buFont typeface="Wingdings" pitchFamily="2" charset="2"/>
              <a:buChar char="§"/>
            </a:pPr>
            <a:r>
              <a:rPr lang="cs-CZ" sz="3200" dirty="0">
                <a:latin typeface="+mn-lt"/>
                <a:cs typeface="+mn-cs"/>
              </a:rPr>
              <a:t>Více než 4 000 projektů</a:t>
            </a:r>
          </a:p>
          <a:p>
            <a:pPr marL="342900" indent="-342900">
              <a:spcBef>
                <a:spcPct val="20000"/>
              </a:spcBef>
              <a:buClr>
                <a:schemeClr val="accent1"/>
              </a:buClr>
              <a:buFont typeface="Wingdings" pitchFamily="2" charset="2"/>
              <a:buChar char="§"/>
            </a:pPr>
            <a:r>
              <a:rPr lang="cs-CZ" sz="3200" dirty="0">
                <a:latin typeface="+mn-lt"/>
                <a:cs typeface="+mn-cs"/>
              </a:rPr>
              <a:t>Celá EU</a:t>
            </a:r>
          </a:p>
          <a:p>
            <a:pPr marL="342900" indent="-342900">
              <a:spcBef>
                <a:spcPct val="20000"/>
              </a:spcBef>
              <a:buClr>
                <a:schemeClr val="accent1"/>
              </a:buClr>
              <a:buFont typeface="Wingdings" pitchFamily="2" charset="2"/>
              <a:buChar char="§"/>
            </a:pPr>
            <a:r>
              <a:rPr lang="cs-CZ" sz="3200" dirty="0">
                <a:latin typeface="+mn-lt"/>
                <a:cs typeface="+mn-cs"/>
              </a:rPr>
              <a:t>Projekty od roku 1992</a:t>
            </a:r>
          </a:p>
          <a:p>
            <a:pPr marL="342900" indent="-342900">
              <a:spcBef>
                <a:spcPct val="20000"/>
              </a:spcBef>
              <a:buClr>
                <a:schemeClr val="accent1"/>
              </a:buClr>
              <a:buFont typeface="Wingdings" pitchFamily="2" charset="2"/>
              <a:buChar char="§"/>
            </a:pPr>
            <a:r>
              <a:rPr lang="cs-CZ" sz="3200" dirty="0">
                <a:latin typeface="+mn-lt"/>
                <a:cs typeface="+mn-cs"/>
              </a:rPr>
              <a:t>Spravovaný centrálně na úrovni EK</a:t>
            </a:r>
            <a:endParaRPr lang="cs-CZ" sz="3200" dirty="0">
              <a:latin typeface="+mn-lt"/>
              <a:cs typeface="+mn-cs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Základní charakteristika programu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822875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Jak jsme se poučili – dvakrát měř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0"/>
          </p:nvPr>
        </p:nvSpPr>
        <p:spPr/>
        <p:txBody>
          <a:bodyPr/>
          <a:lstStyle/>
          <a:p>
            <a:r>
              <a:rPr lang="cs-CZ" dirty="0" smtClean="0"/>
              <a:t>Předpokládali jsme databázi na úrovni ESI fondů a rychlé využití dat</a:t>
            </a:r>
          </a:p>
          <a:p>
            <a:r>
              <a:rPr lang="cs-CZ" dirty="0" smtClean="0"/>
              <a:t>Data se vztahují i k věcné stránce projektu</a:t>
            </a:r>
            <a:endParaRPr lang="cs-CZ" dirty="0" smtClean="0"/>
          </a:p>
          <a:p>
            <a:r>
              <a:rPr lang="cs-CZ" dirty="0" smtClean="0"/>
              <a:t>Provedli jsme prvotní analýzu dostupných dat</a:t>
            </a:r>
          </a:p>
          <a:p>
            <a:r>
              <a:rPr lang="cs-CZ" dirty="0" smtClean="0"/>
              <a:t>Zeptali jsme se subjektů, které databázi spravují a naplňují daty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37959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2800" dirty="0" smtClean="0"/>
              <a:t>Jak jsme se poučili – skutečný stav databáze</a:t>
            </a:r>
            <a:endParaRPr lang="cs-CZ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0"/>
          </p:nvPr>
        </p:nvSpPr>
        <p:spPr/>
        <p:txBody>
          <a:bodyPr/>
          <a:lstStyle/>
          <a:p>
            <a:r>
              <a:rPr lang="cs-CZ" sz="2800" dirty="0" smtClean="0"/>
              <a:t>Databáze neumožňuje extrakci pouze vybraných polí</a:t>
            </a:r>
          </a:p>
          <a:p>
            <a:r>
              <a:rPr lang="cs-CZ" sz="2800" dirty="0" smtClean="0"/>
              <a:t>Databáze obsahovala nezformátovaná pole i u strukturovaných dat</a:t>
            </a:r>
          </a:p>
          <a:p>
            <a:r>
              <a:rPr lang="cs-CZ" sz="2800" dirty="0" smtClean="0"/>
              <a:t>Mnoho údajů je pouze ve formě vložených textových příloh</a:t>
            </a:r>
          </a:p>
          <a:p>
            <a:r>
              <a:rPr lang="cs-CZ" sz="2800" dirty="0" smtClean="0"/>
              <a:t>Databáze neumožňuje současnou práci evaluátorů a běžných uživatelů</a:t>
            </a:r>
          </a:p>
        </p:txBody>
      </p:sp>
    </p:spTree>
    <p:extLst>
      <p:ext uri="{BB962C8B-B14F-4D97-AF65-F5344CB8AC3E}">
        <p14:creationId xmlns:p14="http://schemas.microsoft.com/office/powerpoint/2010/main" val="17395321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Jak jsme se poučili – skutečný stav </a:t>
            </a:r>
            <a:r>
              <a:rPr lang="cs-CZ" dirty="0" smtClean="0"/>
              <a:t>dat</a:t>
            </a:r>
            <a:endParaRPr lang="cs-CZ" dirty="0"/>
          </a:p>
        </p:txBody>
      </p:sp>
      <p:sp>
        <p:nvSpPr>
          <p:cNvPr id="4" name="Content Placeholder 3"/>
          <p:cNvSpPr>
            <a:spLocks noGrp="1"/>
          </p:cNvSpPr>
          <p:nvPr>
            <p:ph idx="10"/>
          </p:nvPr>
        </p:nvSpPr>
        <p:spPr/>
        <p:txBody>
          <a:bodyPr/>
          <a:lstStyle/>
          <a:p>
            <a:r>
              <a:rPr lang="cs-CZ" sz="2800" dirty="0" smtClean="0"/>
              <a:t>Vyplněno někdy i méně než 80% dat</a:t>
            </a:r>
          </a:p>
          <a:p>
            <a:r>
              <a:rPr lang="cs-CZ" sz="2800" dirty="0" smtClean="0"/>
              <a:t>Data nejsou standardizována – různé zápisy téhož</a:t>
            </a:r>
          </a:p>
          <a:p>
            <a:r>
              <a:rPr lang="cs-CZ" sz="2800" dirty="0" smtClean="0"/>
              <a:t>Údaje vykazují nesoulad mezi sebou</a:t>
            </a:r>
          </a:p>
          <a:p>
            <a:r>
              <a:rPr lang="cs-CZ" sz="2800" dirty="0" smtClean="0"/>
              <a:t>Některá pole jsou vyplňována pouze pro vybrané typy projektů</a:t>
            </a:r>
          </a:p>
          <a:p>
            <a:r>
              <a:rPr lang="cs-CZ" sz="2800" dirty="0" smtClean="0"/>
              <a:t>Chybí základní informace o projektu ve sjednocené podobě</a:t>
            </a:r>
          </a:p>
          <a:p>
            <a:endParaRPr lang="cs-CZ" sz="2800" dirty="0" smtClean="0"/>
          </a:p>
          <a:p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1908577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Jak jsme se poučili – </a:t>
            </a:r>
            <a:r>
              <a:rPr lang="cs-CZ" dirty="0" smtClean="0"/>
              <a:t>vyplňování údajů</a:t>
            </a:r>
            <a:endParaRPr lang="cs-CZ" dirty="0"/>
          </a:p>
        </p:txBody>
      </p:sp>
      <p:sp>
        <p:nvSpPr>
          <p:cNvPr id="3" name="Content Placeholder 2"/>
          <p:cNvSpPr>
            <a:spLocks noGrp="1"/>
          </p:cNvSpPr>
          <p:nvPr>
            <p:ph idx="10"/>
          </p:nvPr>
        </p:nvSpPr>
        <p:spPr/>
        <p:txBody>
          <a:bodyPr/>
          <a:lstStyle/>
          <a:p>
            <a:r>
              <a:rPr lang="cs-CZ" sz="2800" dirty="0" smtClean="0"/>
              <a:t>Způsob vyplňování databáze se v čase měnil</a:t>
            </a:r>
          </a:p>
          <a:p>
            <a:r>
              <a:rPr lang="cs-CZ" sz="2800" dirty="0" smtClean="0"/>
              <a:t>Vyplňování není sjednoceno napříč jednotlivými uživateli databáze</a:t>
            </a:r>
          </a:p>
          <a:p>
            <a:r>
              <a:rPr lang="cs-CZ" sz="2800" dirty="0" smtClean="0"/>
              <a:t>Historické informace jsou přemazávány aktuálními údaji</a:t>
            </a:r>
          </a:p>
          <a:p>
            <a:r>
              <a:rPr lang="cs-CZ" sz="2800" dirty="0" smtClean="0"/>
              <a:t>Střídání uživatelů přináší i jiný způsob vyplňování</a:t>
            </a:r>
          </a:p>
          <a:p>
            <a:r>
              <a:rPr lang="cs-CZ" sz="2800" dirty="0" smtClean="0"/>
              <a:t>Rozsah informací se v čase mění</a:t>
            </a:r>
          </a:p>
          <a:p>
            <a:endParaRPr lang="cs-CZ" sz="2800" dirty="0" smtClean="0"/>
          </a:p>
          <a:p>
            <a:endParaRPr lang="cs-CZ" sz="2800" dirty="0" smtClean="0"/>
          </a:p>
          <a:p>
            <a:endParaRPr lang="cs-CZ" sz="2800" dirty="0" smtClean="0"/>
          </a:p>
          <a:p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3305941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43793" y="541306"/>
            <a:ext cx="6053351" cy="504056"/>
          </a:xfrm>
        </p:spPr>
        <p:txBody>
          <a:bodyPr/>
          <a:lstStyle/>
          <a:p>
            <a:r>
              <a:rPr lang="cs-CZ" sz="2800" dirty="0" smtClean="0"/>
              <a:t>Jak jsme se poučili – co to pro nás znamenalo?</a:t>
            </a:r>
            <a:endParaRPr lang="cs-CZ" sz="2800" dirty="0"/>
          </a:p>
        </p:txBody>
      </p:sp>
      <p:sp>
        <p:nvSpPr>
          <p:cNvPr id="14" name="Freeform 6"/>
          <p:cNvSpPr>
            <a:spLocks/>
          </p:cNvSpPr>
          <p:nvPr/>
        </p:nvSpPr>
        <p:spPr bwMode="gray">
          <a:xfrm>
            <a:off x="4727203" y="1737670"/>
            <a:ext cx="2307940" cy="1906211"/>
          </a:xfrm>
          <a:custGeom>
            <a:avLst/>
            <a:gdLst/>
            <a:ahLst/>
            <a:cxnLst>
              <a:cxn ang="0">
                <a:pos x="435" y="324"/>
              </a:cxn>
              <a:cxn ang="0">
                <a:pos x="0" y="0"/>
              </a:cxn>
              <a:cxn ang="0">
                <a:pos x="86" y="126"/>
              </a:cxn>
              <a:cxn ang="0">
                <a:pos x="9" y="264"/>
              </a:cxn>
              <a:cxn ang="0">
                <a:pos x="181" y="392"/>
              </a:cxn>
              <a:cxn ang="0">
                <a:pos x="90" y="417"/>
              </a:cxn>
              <a:cxn ang="0">
                <a:pos x="204" y="447"/>
              </a:cxn>
              <a:cxn ang="0">
                <a:pos x="351" y="486"/>
              </a:cxn>
              <a:cxn ang="0">
                <a:pos x="453" y="377"/>
              </a:cxn>
              <a:cxn ang="0">
                <a:pos x="527" y="299"/>
              </a:cxn>
              <a:cxn ang="0">
                <a:pos x="435" y="324"/>
              </a:cxn>
            </a:cxnLst>
            <a:rect l="0" t="0" r="r" b="b"/>
            <a:pathLst>
              <a:path w="527" h="486">
                <a:moveTo>
                  <a:pt x="435" y="324"/>
                </a:moveTo>
                <a:cubicBezTo>
                  <a:pt x="362" y="148"/>
                  <a:pt x="197" y="20"/>
                  <a:pt x="0" y="0"/>
                </a:cubicBezTo>
                <a:cubicBezTo>
                  <a:pt x="86" y="126"/>
                  <a:pt x="86" y="126"/>
                  <a:pt x="86" y="126"/>
                </a:cubicBezTo>
                <a:cubicBezTo>
                  <a:pt x="9" y="264"/>
                  <a:pt x="9" y="264"/>
                  <a:pt x="9" y="264"/>
                </a:cubicBezTo>
                <a:cubicBezTo>
                  <a:pt x="83" y="281"/>
                  <a:pt x="145" y="328"/>
                  <a:pt x="181" y="392"/>
                </a:cubicBezTo>
                <a:cubicBezTo>
                  <a:pt x="90" y="417"/>
                  <a:pt x="90" y="417"/>
                  <a:pt x="90" y="417"/>
                </a:cubicBezTo>
                <a:cubicBezTo>
                  <a:pt x="204" y="447"/>
                  <a:pt x="204" y="447"/>
                  <a:pt x="204" y="447"/>
                </a:cubicBezTo>
                <a:cubicBezTo>
                  <a:pt x="351" y="486"/>
                  <a:pt x="351" y="486"/>
                  <a:pt x="351" y="486"/>
                </a:cubicBezTo>
                <a:cubicBezTo>
                  <a:pt x="453" y="377"/>
                  <a:pt x="453" y="377"/>
                  <a:pt x="453" y="377"/>
                </a:cubicBezTo>
                <a:cubicBezTo>
                  <a:pt x="527" y="299"/>
                  <a:pt x="527" y="299"/>
                  <a:pt x="527" y="299"/>
                </a:cubicBezTo>
                <a:lnTo>
                  <a:pt x="435" y="324"/>
                </a:lnTo>
                <a:close/>
              </a:path>
            </a:pathLst>
          </a:custGeom>
          <a:solidFill>
            <a:srgbClr val="C0C0C0"/>
          </a:solidFill>
          <a:ln w="142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288000" rIns="91440" bIns="45720" numCol="1" anchor="ctr" anchorCtr="0" compatLnSpc="1">
            <a:prstTxWarp prst="textNoShape">
              <a:avLst/>
            </a:prstTxWarp>
            <a:sp3d>
              <a:bevelT w="139700" h="0"/>
            </a:sp3d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1500" b="1" noProof="1" smtClean="0">
                <a:solidFill>
                  <a:srgbClr val="646464"/>
                </a:solidFill>
                <a:latin typeface="Arial" panose="020B0604020202020204" pitchFamily="34" charset="0"/>
                <a:cs typeface="Arial" charset="0"/>
              </a:rPr>
              <a:t>Text mining</a:t>
            </a:r>
            <a:endParaRPr lang="en-US" sz="1500" b="1" noProof="1">
              <a:solidFill>
                <a:srgbClr val="646464"/>
              </a:solidFill>
              <a:latin typeface="Arial" panose="020B0604020202020204" pitchFamily="34" charset="0"/>
              <a:cs typeface="Arial" charset="0"/>
            </a:endParaRPr>
          </a:p>
        </p:txBody>
      </p:sp>
      <p:sp>
        <p:nvSpPr>
          <p:cNvPr id="15" name="Freeform 7"/>
          <p:cNvSpPr>
            <a:spLocks/>
          </p:cNvSpPr>
          <p:nvPr/>
        </p:nvSpPr>
        <p:spPr bwMode="gray">
          <a:xfrm>
            <a:off x="5107734" y="3383083"/>
            <a:ext cx="1748101" cy="2435899"/>
          </a:xfrm>
          <a:custGeom>
            <a:avLst/>
            <a:gdLst/>
            <a:ahLst/>
            <a:cxnLst>
              <a:cxn ang="0">
                <a:pos x="399" y="119"/>
              </a:cxn>
              <a:cxn ang="0">
                <a:pos x="386" y="0"/>
              </a:cxn>
              <a:cxn ang="0">
                <a:pos x="281" y="108"/>
              </a:cxn>
              <a:cxn ang="0">
                <a:pos x="136" y="70"/>
              </a:cxn>
              <a:cxn ang="0">
                <a:pos x="140" y="119"/>
              </a:cxn>
              <a:cxn ang="0">
                <a:pos x="54" y="316"/>
              </a:cxn>
              <a:cxn ang="0">
                <a:pos x="0" y="222"/>
              </a:cxn>
              <a:cxn ang="0">
                <a:pos x="0" y="354"/>
              </a:cxn>
              <a:cxn ang="0">
                <a:pos x="0" y="491"/>
              </a:cxn>
              <a:cxn ang="0">
                <a:pos x="142" y="571"/>
              </a:cxn>
              <a:cxn ang="0">
                <a:pos x="229" y="621"/>
              </a:cxn>
              <a:cxn ang="0">
                <a:pos x="184" y="543"/>
              </a:cxn>
              <a:cxn ang="0">
                <a:pos x="399" y="119"/>
              </a:cxn>
            </a:cxnLst>
            <a:rect l="0" t="0" r="r" b="b"/>
            <a:pathLst>
              <a:path w="399" h="621">
                <a:moveTo>
                  <a:pt x="399" y="119"/>
                </a:moveTo>
                <a:cubicBezTo>
                  <a:pt x="399" y="78"/>
                  <a:pt x="394" y="38"/>
                  <a:pt x="386" y="0"/>
                </a:cubicBezTo>
                <a:cubicBezTo>
                  <a:pt x="281" y="108"/>
                  <a:pt x="281" y="108"/>
                  <a:pt x="281" y="108"/>
                </a:cubicBezTo>
                <a:cubicBezTo>
                  <a:pt x="136" y="70"/>
                  <a:pt x="136" y="70"/>
                  <a:pt x="136" y="70"/>
                </a:cubicBezTo>
                <a:cubicBezTo>
                  <a:pt x="139" y="86"/>
                  <a:pt x="140" y="102"/>
                  <a:pt x="140" y="119"/>
                </a:cubicBezTo>
                <a:cubicBezTo>
                  <a:pt x="140" y="197"/>
                  <a:pt x="107" y="267"/>
                  <a:pt x="54" y="316"/>
                </a:cubicBezTo>
                <a:cubicBezTo>
                  <a:pt x="0" y="222"/>
                  <a:pt x="0" y="222"/>
                  <a:pt x="0" y="222"/>
                </a:cubicBezTo>
                <a:cubicBezTo>
                  <a:pt x="0" y="354"/>
                  <a:pt x="0" y="354"/>
                  <a:pt x="0" y="354"/>
                </a:cubicBezTo>
                <a:cubicBezTo>
                  <a:pt x="0" y="491"/>
                  <a:pt x="0" y="491"/>
                  <a:pt x="0" y="491"/>
                </a:cubicBezTo>
                <a:cubicBezTo>
                  <a:pt x="142" y="571"/>
                  <a:pt x="142" y="571"/>
                  <a:pt x="142" y="571"/>
                </a:cubicBezTo>
                <a:cubicBezTo>
                  <a:pt x="229" y="621"/>
                  <a:pt x="229" y="621"/>
                  <a:pt x="229" y="621"/>
                </a:cubicBezTo>
                <a:cubicBezTo>
                  <a:pt x="184" y="543"/>
                  <a:pt x="184" y="543"/>
                  <a:pt x="184" y="543"/>
                </a:cubicBezTo>
                <a:cubicBezTo>
                  <a:pt x="315" y="447"/>
                  <a:pt x="399" y="293"/>
                  <a:pt x="399" y="119"/>
                </a:cubicBezTo>
                <a:close/>
              </a:path>
            </a:pathLst>
          </a:custGeom>
          <a:solidFill>
            <a:srgbClr val="999999"/>
          </a:solidFill>
          <a:ln w="142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288000" rIns="91440" bIns="45720" numCol="1" anchor="ctr" anchorCtr="0" compatLnSpc="1">
            <a:prstTxWarp prst="textNoShape">
              <a:avLst/>
            </a:prstTxWarp>
            <a:sp3d>
              <a:bevelT w="139700" h="0"/>
            </a:sp3d>
          </a:bodyPr>
          <a:lstStyle/>
          <a:p>
            <a:pPr marL="241300"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1500" b="1" noProof="1" smtClean="0">
                <a:solidFill>
                  <a:srgbClr val="FFFFFF"/>
                </a:solidFill>
                <a:latin typeface="Arial" panose="020B0604020202020204" pitchFamily="34" charset="0"/>
                <a:cs typeface="Arial" charset="0"/>
              </a:rPr>
              <a:t>120 CAWI šetření</a:t>
            </a:r>
            <a:endParaRPr lang="en-US" sz="1500" b="1" noProof="1">
              <a:solidFill>
                <a:srgbClr val="FFFFFF"/>
              </a:solidFill>
              <a:latin typeface="Arial" panose="020B0604020202020204" pitchFamily="34" charset="0"/>
              <a:cs typeface="Arial" charset="0"/>
            </a:endParaRPr>
          </a:p>
        </p:txBody>
      </p:sp>
      <p:sp>
        <p:nvSpPr>
          <p:cNvPr id="16" name="Freeform 8"/>
          <p:cNvSpPr>
            <a:spLocks/>
          </p:cNvSpPr>
          <p:nvPr/>
        </p:nvSpPr>
        <p:spPr bwMode="gray">
          <a:xfrm>
            <a:off x="2828343" y="4536546"/>
            <a:ext cx="2710207" cy="1494417"/>
          </a:xfrm>
          <a:custGeom>
            <a:avLst/>
            <a:gdLst/>
            <a:ahLst/>
            <a:cxnLst>
              <a:cxn ang="0">
                <a:pos x="481" y="242"/>
              </a:cxn>
              <a:cxn ang="0">
                <a:pos x="481" y="101"/>
              </a:cxn>
              <a:cxn ang="0">
                <a:pos x="377" y="122"/>
              </a:cxn>
              <a:cxn ang="0">
                <a:pos x="233" y="79"/>
              </a:cxn>
              <a:cxn ang="0">
                <a:pos x="299" y="0"/>
              </a:cxn>
              <a:cxn ang="0">
                <a:pos x="186" y="41"/>
              </a:cxn>
              <a:cxn ang="0">
                <a:pos x="44" y="93"/>
              </a:cxn>
              <a:cxn ang="0">
                <a:pos x="19" y="240"/>
              </a:cxn>
              <a:cxn ang="0">
                <a:pos x="0" y="357"/>
              </a:cxn>
              <a:cxn ang="0">
                <a:pos x="66" y="278"/>
              </a:cxn>
              <a:cxn ang="0">
                <a:pos x="377" y="381"/>
              </a:cxn>
              <a:cxn ang="0">
                <a:pos x="619" y="322"/>
              </a:cxn>
              <a:cxn ang="0">
                <a:pos x="481" y="242"/>
              </a:cxn>
            </a:cxnLst>
            <a:rect l="0" t="0" r="r" b="b"/>
            <a:pathLst>
              <a:path w="619" h="381">
                <a:moveTo>
                  <a:pt x="481" y="242"/>
                </a:moveTo>
                <a:cubicBezTo>
                  <a:pt x="481" y="101"/>
                  <a:pt x="481" y="101"/>
                  <a:pt x="481" y="101"/>
                </a:cubicBezTo>
                <a:cubicBezTo>
                  <a:pt x="449" y="115"/>
                  <a:pt x="414" y="122"/>
                  <a:pt x="377" y="122"/>
                </a:cubicBezTo>
                <a:cubicBezTo>
                  <a:pt x="324" y="122"/>
                  <a:pt x="274" y="106"/>
                  <a:pt x="233" y="79"/>
                </a:cubicBezTo>
                <a:cubicBezTo>
                  <a:pt x="299" y="0"/>
                  <a:pt x="299" y="0"/>
                  <a:pt x="299" y="0"/>
                </a:cubicBezTo>
                <a:cubicBezTo>
                  <a:pt x="186" y="41"/>
                  <a:pt x="186" y="41"/>
                  <a:pt x="186" y="41"/>
                </a:cubicBezTo>
                <a:cubicBezTo>
                  <a:pt x="44" y="93"/>
                  <a:pt x="44" y="93"/>
                  <a:pt x="44" y="93"/>
                </a:cubicBezTo>
                <a:cubicBezTo>
                  <a:pt x="19" y="240"/>
                  <a:pt x="19" y="240"/>
                  <a:pt x="19" y="240"/>
                </a:cubicBezTo>
                <a:cubicBezTo>
                  <a:pt x="0" y="357"/>
                  <a:pt x="0" y="357"/>
                  <a:pt x="0" y="357"/>
                </a:cubicBezTo>
                <a:cubicBezTo>
                  <a:pt x="66" y="278"/>
                  <a:pt x="66" y="278"/>
                  <a:pt x="66" y="278"/>
                </a:cubicBezTo>
                <a:cubicBezTo>
                  <a:pt x="153" y="343"/>
                  <a:pt x="261" y="381"/>
                  <a:pt x="377" y="381"/>
                </a:cubicBezTo>
                <a:cubicBezTo>
                  <a:pt x="464" y="381"/>
                  <a:pt x="547" y="359"/>
                  <a:pt x="619" y="322"/>
                </a:cubicBezTo>
                <a:lnTo>
                  <a:pt x="481" y="242"/>
                </a:lnTo>
                <a:close/>
              </a:path>
            </a:pathLst>
          </a:custGeom>
          <a:solidFill>
            <a:srgbClr val="808080"/>
          </a:solidFill>
          <a:ln w="142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288000" rIns="91440" bIns="45720" numCol="1" anchor="ctr" anchorCtr="0" compatLnSpc="1">
            <a:prstTxWarp prst="textNoShape">
              <a:avLst/>
            </a:prstTxWarp>
            <a:sp3d>
              <a:bevelT w="139700" h="0"/>
            </a:sp3d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1500" b="1" noProof="1" smtClean="0">
                <a:solidFill>
                  <a:srgbClr val="FFFFFF"/>
                </a:solidFill>
                <a:latin typeface="Arial" panose="020B0604020202020204" pitchFamily="34" charset="0"/>
                <a:cs typeface="Arial" charset="0"/>
              </a:rPr>
              <a:t>Analýza dalších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1500" b="1" noProof="1" smtClean="0">
                <a:solidFill>
                  <a:srgbClr val="FFFFFF"/>
                </a:solidFill>
                <a:latin typeface="Arial" panose="020B0604020202020204" pitchFamily="34" charset="0"/>
                <a:cs typeface="Arial" charset="0"/>
              </a:rPr>
              <a:t> databází</a:t>
            </a:r>
            <a:endParaRPr lang="en-US" sz="1500" b="1" noProof="1">
              <a:solidFill>
                <a:srgbClr val="FFFFFF"/>
              </a:solidFill>
              <a:latin typeface="Arial" panose="020B0604020202020204" pitchFamily="34" charset="0"/>
              <a:cs typeface="Arial" charset="0"/>
            </a:endParaRPr>
          </a:p>
        </p:txBody>
      </p:sp>
      <p:sp>
        <p:nvSpPr>
          <p:cNvPr id="17" name="Freeform 9"/>
          <p:cNvSpPr>
            <a:spLocks/>
          </p:cNvSpPr>
          <p:nvPr/>
        </p:nvSpPr>
        <p:spPr bwMode="gray">
          <a:xfrm>
            <a:off x="474663" y="1427163"/>
            <a:ext cx="4502799" cy="1961006"/>
          </a:xfrm>
          <a:custGeom>
            <a:avLst/>
            <a:gdLst/>
            <a:ahLst/>
            <a:cxnLst>
              <a:cxn ang="0">
                <a:pos x="931" y="77"/>
              </a:cxn>
              <a:cxn ang="0">
                <a:pos x="875" y="0"/>
              </a:cxn>
              <a:cxn ang="0">
                <a:pos x="879" y="77"/>
              </a:cxn>
              <a:cxn ang="0">
                <a:pos x="0" y="77"/>
              </a:cxn>
              <a:cxn ang="0">
                <a:pos x="0" y="407"/>
              </a:cxn>
              <a:cxn ang="0">
                <a:pos x="336" y="407"/>
              </a:cxn>
              <a:cxn ang="0">
                <a:pos x="436" y="396"/>
              </a:cxn>
              <a:cxn ang="0">
                <a:pos x="587" y="379"/>
              </a:cxn>
              <a:cxn ang="0">
                <a:pos x="591" y="378"/>
              </a:cxn>
              <a:cxn ang="0">
                <a:pos x="673" y="500"/>
              </a:cxn>
              <a:cxn ang="0">
                <a:pos x="894" y="337"/>
              </a:cxn>
              <a:cxn ang="0">
                <a:pos x="899" y="425"/>
              </a:cxn>
              <a:cxn ang="0">
                <a:pos x="951" y="338"/>
              </a:cxn>
              <a:cxn ang="0">
                <a:pos x="1028" y="210"/>
              </a:cxn>
              <a:cxn ang="0">
                <a:pos x="931" y="77"/>
              </a:cxn>
            </a:cxnLst>
            <a:rect l="0" t="0" r="r" b="b"/>
            <a:pathLst>
              <a:path w="1028" h="500">
                <a:moveTo>
                  <a:pt x="931" y="77"/>
                </a:moveTo>
                <a:cubicBezTo>
                  <a:pt x="875" y="0"/>
                  <a:pt x="875" y="0"/>
                  <a:pt x="875" y="0"/>
                </a:cubicBezTo>
                <a:cubicBezTo>
                  <a:pt x="879" y="77"/>
                  <a:pt x="879" y="77"/>
                  <a:pt x="879" y="77"/>
                </a:cubicBezTo>
                <a:cubicBezTo>
                  <a:pt x="0" y="77"/>
                  <a:pt x="0" y="77"/>
                  <a:pt x="0" y="77"/>
                </a:cubicBezTo>
                <a:cubicBezTo>
                  <a:pt x="0" y="407"/>
                  <a:pt x="0" y="407"/>
                  <a:pt x="0" y="407"/>
                </a:cubicBezTo>
                <a:cubicBezTo>
                  <a:pt x="336" y="407"/>
                  <a:pt x="336" y="407"/>
                  <a:pt x="336" y="407"/>
                </a:cubicBezTo>
                <a:cubicBezTo>
                  <a:pt x="436" y="396"/>
                  <a:pt x="436" y="396"/>
                  <a:pt x="436" y="396"/>
                </a:cubicBezTo>
                <a:cubicBezTo>
                  <a:pt x="587" y="379"/>
                  <a:pt x="587" y="379"/>
                  <a:pt x="587" y="379"/>
                </a:cubicBezTo>
                <a:cubicBezTo>
                  <a:pt x="591" y="378"/>
                  <a:pt x="591" y="378"/>
                  <a:pt x="591" y="378"/>
                </a:cubicBezTo>
                <a:cubicBezTo>
                  <a:pt x="673" y="500"/>
                  <a:pt x="673" y="500"/>
                  <a:pt x="673" y="500"/>
                </a:cubicBezTo>
                <a:cubicBezTo>
                  <a:pt x="710" y="411"/>
                  <a:pt x="794" y="346"/>
                  <a:pt x="894" y="337"/>
                </a:cubicBezTo>
                <a:cubicBezTo>
                  <a:pt x="899" y="425"/>
                  <a:pt x="899" y="425"/>
                  <a:pt x="899" y="425"/>
                </a:cubicBezTo>
                <a:cubicBezTo>
                  <a:pt x="951" y="338"/>
                  <a:pt x="951" y="338"/>
                  <a:pt x="951" y="338"/>
                </a:cubicBezTo>
                <a:cubicBezTo>
                  <a:pt x="1028" y="210"/>
                  <a:pt x="1028" y="210"/>
                  <a:pt x="1028" y="210"/>
                </a:cubicBezTo>
                <a:lnTo>
                  <a:pt x="931" y="77"/>
                </a:lnTo>
                <a:close/>
              </a:path>
            </a:pathLst>
          </a:custGeom>
          <a:solidFill>
            <a:srgbClr val="F0F0F0"/>
          </a:solidFill>
          <a:ln w="142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288000" rIns="91440" bIns="45720" numCol="1" anchor="ctr" anchorCtr="0" compatLnSpc="1">
            <a:prstTxWarp prst="textNoShape">
              <a:avLst/>
            </a:prstTxWarp>
            <a:sp3d>
              <a:bevelT w="139700" h="0"/>
            </a:sp3d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1500" b="1" noProof="1" smtClean="0">
                <a:solidFill>
                  <a:srgbClr val="646464"/>
                </a:solidFill>
                <a:latin typeface="Arial" panose="020B0604020202020204" pitchFamily="34" charset="0"/>
                <a:cs typeface="Arial" charset="0"/>
              </a:rPr>
              <a:t>2 měsíce čištění dat</a:t>
            </a:r>
            <a:endParaRPr lang="en-US" sz="1500" b="1" noProof="1">
              <a:solidFill>
                <a:srgbClr val="646464"/>
              </a:solidFill>
              <a:latin typeface="Arial" panose="020B0604020202020204" pitchFamily="34" charset="0"/>
              <a:cs typeface="Arial" charset="0"/>
            </a:endParaRP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 sz="1500" b="1" noProof="1">
              <a:solidFill>
                <a:srgbClr val="646464"/>
              </a:solidFill>
              <a:latin typeface="Arial" panose="020B0604020202020204" pitchFamily="34" charset="0"/>
              <a:cs typeface="Arial" charset="0"/>
            </a:endParaRP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 sz="1500" b="1" noProof="1">
              <a:solidFill>
                <a:srgbClr val="646464"/>
              </a:solidFill>
              <a:cs typeface="Arial" charset="0"/>
            </a:endParaRPr>
          </a:p>
        </p:txBody>
      </p:sp>
      <p:sp>
        <p:nvSpPr>
          <p:cNvPr id="18" name="Freeform 10"/>
          <p:cNvSpPr>
            <a:spLocks/>
          </p:cNvSpPr>
          <p:nvPr/>
        </p:nvSpPr>
        <p:spPr bwMode="gray">
          <a:xfrm>
            <a:off x="1847100" y="3069361"/>
            <a:ext cx="1835228" cy="2298081"/>
          </a:xfrm>
          <a:custGeom>
            <a:avLst/>
            <a:gdLst/>
            <a:ahLst/>
            <a:cxnLst>
              <a:cxn ang="0">
                <a:pos x="332" y="185"/>
              </a:cxn>
              <a:cxn ang="0">
                <a:pos x="419" y="225"/>
              </a:cxn>
              <a:cxn ang="0">
                <a:pos x="350" y="122"/>
              </a:cxn>
              <a:cxn ang="0">
                <a:pos x="268" y="0"/>
              </a:cxn>
              <a:cxn ang="0">
                <a:pos x="264" y="1"/>
              </a:cxn>
              <a:cxn ang="0">
                <a:pos x="113" y="18"/>
              </a:cxn>
              <a:cxn ang="0">
                <a:pos x="13" y="29"/>
              </a:cxn>
              <a:cxn ang="0">
                <a:pos x="0" y="31"/>
              </a:cxn>
              <a:cxn ang="0">
                <a:pos x="93" y="74"/>
              </a:cxn>
              <a:cxn ang="0">
                <a:pos x="71" y="225"/>
              </a:cxn>
              <a:cxn ang="0">
                <a:pos x="215" y="586"/>
              </a:cxn>
              <a:cxn ang="0">
                <a:pos x="239" y="441"/>
              </a:cxn>
              <a:cxn ang="0">
                <a:pos x="386" y="389"/>
              </a:cxn>
              <a:cxn ang="0">
                <a:pos x="329" y="225"/>
              </a:cxn>
              <a:cxn ang="0">
                <a:pos x="332" y="185"/>
              </a:cxn>
            </a:cxnLst>
            <a:rect l="0" t="0" r="r" b="b"/>
            <a:pathLst>
              <a:path w="419" h="586">
                <a:moveTo>
                  <a:pt x="332" y="185"/>
                </a:moveTo>
                <a:cubicBezTo>
                  <a:pt x="419" y="225"/>
                  <a:pt x="419" y="225"/>
                  <a:pt x="419" y="225"/>
                </a:cubicBezTo>
                <a:cubicBezTo>
                  <a:pt x="350" y="122"/>
                  <a:pt x="350" y="122"/>
                  <a:pt x="350" y="122"/>
                </a:cubicBezTo>
                <a:cubicBezTo>
                  <a:pt x="268" y="0"/>
                  <a:pt x="268" y="0"/>
                  <a:pt x="268" y="0"/>
                </a:cubicBezTo>
                <a:cubicBezTo>
                  <a:pt x="264" y="1"/>
                  <a:pt x="264" y="1"/>
                  <a:pt x="264" y="1"/>
                </a:cubicBezTo>
                <a:cubicBezTo>
                  <a:pt x="113" y="18"/>
                  <a:pt x="113" y="18"/>
                  <a:pt x="113" y="18"/>
                </a:cubicBezTo>
                <a:cubicBezTo>
                  <a:pt x="13" y="29"/>
                  <a:pt x="13" y="29"/>
                  <a:pt x="13" y="29"/>
                </a:cubicBezTo>
                <a:cubicBezTo>
                  <a:pt x="0" y="31"/>
                  <a:pt x="0" y="31"/>
                  <a:pt x="0" y="31"/>
                </a:cubicBezTo>
                <a:cubicBezTo>
                  <a:pt x="93" y="74"/>
                  <a:pt x="93" y="74"/>
                  <a:pt x="93" y="74"/>
                </a:cubicBezTo>
                <a:cubicBezTo>
                  <a:pt x="78" y="122"/>
                  <a:pt x="71" y="172"/>
                  <a:pt x="71" y="225"/>
                </a:cubicBezTo>
                <a:cubicBezTo>
                  <a:pt x="71" y="365"/>
                  <a:pt x="125" y="492"/>
                  <a:pt x="215" y="586"/>
                </a:cubicBezTo>
                <a:cubicBezTo>
                  <a:pt x="239" y="441"/>
                  <a:pt x="239" y="441"/>
                  <a:pt x="239" y="441"/>
                </a:cubicBezTo>
                <a:cubicBezTo>
                  <a:pt x="386" y="389"/>
                  <a:pt x="386" y="389"/>
                  <a:pt x="386" y="389"/>
                </a:cubicBezTo>
                <a:cubicBezTo>
                  <a:pt x="350" y="344"/>
                  <a:pt x="329" y="287"/>
                  <a:pt x="329" y="225"/>
                </a:cubicBezTo>
                <a:cubicBezTo>
                  <a:pt x="329" y="211"/>
                  <a:pt x="330" y="198"/>
                  <a:pt x="332" y="185"/>
                </a:cubicBezTo>
                <a:close/>
              </a:path>
            </a:pathLst>
          </a:custGeom>
          <a:solidFill>
            <a:srgbClr val="FFE600"/>
          </a:solidFill>
          <a:ln w="142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288000" rIns="91440" bIns="45720" numCol="1" anchor="ctr" anchorCtr="0" compatLnSpc="1">
            <a:prstTxWarp prst="textNoShape">
              <a:avLst/>
            </a:prstTxWarp>
            <a:sp3d>
              <a:bevelT w="139700" h="0"/>
            </a:sp3d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1500" b="1" noProof="1" smtClean="0">
                <a:solidFill>
                  <a:srgbClr val="646464"/>
                </a:solidFill>
                <a:latin typeface="Arial" panose="020B0604020202020204" pitchFamily="34" charset="0"/>
                <a:cs typeface="Arial" charset="0"/>
              </a:rPr>
              <a:t>Méně času 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1500" b="1" noProof="1" smtClean="0">
                <a:solidFill>
                  <a:srgbClr val="646464"/>
                </a:solidFill>
                <a:latin typeface="Arial" panose="020B0604020202020204" pitchFamily="34" charset="0"/>
                <a:cs typeface="Arial" charset="0"/>
              </a:rPr>
              <a:t>na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cs-CZ" sz="1500" b="1" noProof="1" smtClean="0">
                <a:solidFill>
                  <a:srgbClr val="646464"/>
                </a:solidFill>
                <a:latin typeface="Arial" panose="020B0604020202020204" pitchFamily="34" charset="0"/>
                <a:cs typeface="Arial" charset="0"/>
              </a:rPr>
              <a:t>závěry</a:t>
            </a:r>
            <a:endParaRPr lang="en-US" sz="1500" b="1" noProof="1">
              <a:solidFill>
                <a:srgbClr val="646464"/>
              </a:solidFill>
              <a:latin typeface="Arial" panose="020B0604020202020204" pitchFamily="34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23414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MR_OPTP_NOK_klas">
  <a:themeElements>
    <a:clrScheme name="Barvy MMR">
      <a:dk1>
        <a:sysClr val="windowText" lastClr="000000"/>
      </a:dk1>
      <a:lt1>
        <a:sysClr val="window" lastClr="FFFFFF"/>
      </a:lt1>
      <a:dk2>
        <a:srgbClr val="262626"/>
      </a:dk2>
      <a:lt2>
        <a:srgbClr val="EEECE1"/>
      </a:lt2>
      <a:accent1>
        <a:srgbClr val="000099"/>
      </a:accent1>
      <a:accent2>
        <a:srgbClr val="00AF3F"/>
      </a:accent2>
      <a:accent3>
        <a:srgbClr val="F9E300"/>
      </a:accent3>
      <a:accent4>
        <a:srgbClr val="E21C18"/>
      </a:accent4>
      <a:accent5>
        <a:srgbClr val="24A7AF"/>
      </a:accent5>
      <a:accent6>
        <a:srgbClr val="868686"/>
      </a:accent6>
      <a:hlink>
        <a:srgbClr val="00AF3F"/>
      </a:hlink>
      <a:folHlink>
        <a:srgbClr val="868686"/>
      </a:folHlink>
    </a:clrScheme>
    <a:fontScheme name="Office – klasické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CustomMKOP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KProdID">
    <vt:lpwstr>ZMOutlook</vt:lpwstr>
  </property>
  <property fmtid="{D5CDD505-2E9C-101B-9397-08002B2CF9AE}" pid="3" name="SizeBefore">
    <vt:lpwstr>187561</vt:lpwstr>
  </property>
  <property fmtid="{D5CDD505-2E9C-101B-9397-08002B2CF9AE}" pid="4" name="OptimizationTime">
    <vt:lpwstr>20161024_1944</vt:lpwstr>
  </property>
</Properties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50</TotalTime>
  <Words>334</Words>
  <Application>Microsoft Office PowerPoint</Application>
  <PresentationFormat>On-screen Show (4:3)</PresentationFormat>
  <Paragraphs>64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Arial</vt:lpstr>
      <vt:lpstr>Calibri</vt:lpstr>
      <vt:lpstr>Wingdings</vt:lpstr>
      <vt:lpstr>MMR_OPTP_NOK_klas</vt:lpstr>
      <vt:lpstr>Využití monitorovacích databází pro kvantitativní hodnocení programů</vt:lpstr>
      <vt:lpstr>Obsah prezentace</vt:lpstr>
      <vt:lpstr>Na čem jsme se poučili?</vt:lpstr>
      <vt:lpstr>Základní charakteristika programu</vt:lpstr>
      <vt:lpstr>Jak jsme se poučili – dvakrát měř</vt:lpstr>
      <vt:lpstr>Jak jsme se poučili – skutečný stav databáze</vt:lpstr>
      <vt:lpstr>Jak jsme se poučili – skutečný stav dat</vt:lpstr>
      <vt:lpstr>Jak jsme se poučili – vyplňování údajů</vt:lpstr>
      <vt:lpstr>Jak jsme se poučili – co to pro nás znamenalo?</vt:lpstr>
      <vt:lpstr>Co bychom si přáli?</vt:lpstr>
      <vt:lpstr>Diskuze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Vaner Lukáš</dc:creator>
  <cp:lastModifiedBy>Petr Krucky</cp:lastModifiedBy>
  <cp:revision>11</cp:revision>
  <dcterms:created xsi:type="dcterms:W3CDTF">2014-02-26T13:27:39Z</dcterms:created>
  <dcterms:modified xsi:type="dcterms:W3CDTF">2016-10-24T17:40:42Z</dcterms:modified>
</cp:coreProperties>
</file>

<file path=docProps/thumbnail.jpeg>
</file>